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73" r:id="rId2"/>
    <p:sldId id="266" r:id="rId3"/>
    <p:sldId id="267" r:id="rId4"/>
    <p:sldId id="268" r:id="rId5"/>
    <p:sldId id="269" r:id="rId6"/>
    <p:sldId id="270" r:id="rId7"/>
    <p:sldId id="271" r:id="rId8"/>
    <p:sldId id="259" r:id="rId9"/>
    <p:sldId id="260" r:id="rId10"/>
    <p:sldId id="261" r:id="rId11"/>
    <p:sldId id="262" r:id="rId12"/>
    <p:sldId id="263" r:id="rId13"/>
    <p:sldId id="272" r:id="rId14"/>
    <p:sldId id="265" r:id="rId15"/>
    <p:sldId id="264" r:id="rId16"/>
    <p:sldId id="258" r:id="rId17"/>
    <p:sldId id="274" r:id="rId18"/>
    <p:sldId id="275" r:id="rId19"/>
    <p:sldId id="281"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韦伟" initials="wei" lastIdx="1" clrIdx="0">
    <p:extLst>
      <p:ext uri="{19B8F6BF-5375-455C-9EA6-DF929625EA0E}">
        <p15:presenceInfo xmlns:p15="http://schemas.microsoft.com/office/powerpoint/2012/main" userId="d9210979afa3f2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1" autoAdjust="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6T15:41:17.607"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ED353-CB0D-4AA0-AEA6-FB4B589BFA73}" type="datetimeFigureOut">
              <a:rPr lang="zh-CN" altLang="en-US" smtClean="0"/>
              <a:t>2020/5/18/Mon</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671EF-BFB6-4D48-A22E-FA69BBC80FDD}" type="slidenum">
              <a:rPr lang="zh-CN" altLang="en-US" smtClean="0"/>
              <a:t>‹#›</a:t>
            </a:fld>
            <a:endParaRPr lang="zh-CN" altLang="en-US"/>
          </a:p>
        </p:txBody>
      </p:sp>
    </p:spTree>
    <p:extLst>
      <p:ext uri="{BB962C8B-B14F-4D97-AF65-F5344CB8AC3E}">
        <p14:creationId xmlns:p14="http://schemas.microsoft.com/office/powerpoint/2010/main" val="277128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86781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24317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612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60902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657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174493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399141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06190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81878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176231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14828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54405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172459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127229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45521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C3C63DF-9890-413B-AFB7-8B1D639F9D17}" type="datetimeFigureOut">
              <a:rPr lang="zh-CN" altLang="en-US" smtClean="0"/>
              <a:t>2020/5/18/Mon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51244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3C63DF-9890-413B-AFB7-8B1D639F9D17}" type="datetimeFigureOut">
              <a:rPr lang="zh-CN" altLang="en-US" smtClean="0"/>
              <a:t>2020/5/18/Mon</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7416B3-755C-4089-AEC3-B0D8A520A7A2}" type="slidenum">
              <a:rPr lang="zh-CN" altLang="en-US" smtClean="0"/>
              <a:t>‹#›</a:t>
            </a:fld>
            <a:endParaRPr lang="zh-CN" altLang="en-US"/>
          </a:p>
        </p:txBody>
      </p:sp>
    </p:spTree>
    <p:extLst>
      <p:ext uri="{BB962C8B-B14F-4D97-AF65-F5344CB8AC3E}">
        <p14:creationId xmlns:p14="http://schemas.microsoft.com/office/powerpoint/2010/main" val="211997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27650" y="2489200"/>
            <a:ext cx="43815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002060"/>
                </a:solidFill>
              </a:rPr>
              <a:t>零距离接触</a:t>
            </a:r>
            <a:r>
              <a:rPr lang="en-US" altLang="zh-CN" sz="5400" b="1" dirty="0" smtClean="0">
                <a:solidFill>
                  <a:srgbClr val="002060"/>
                </a:solidFill>
              </a:rPr>
              <a:t>SSTV</a:t>
            </a:r>
            <a:endParaRPr lang="zh-CN" altLang="en-US" sz="5400" b="1" dirty="0">
              <a:solidFill>
                <a:srgbClr val="002060"/>
              </a:solidFill>
            </a:endParaRPr>
          </a:p>
        </p:txBody>
      </p:sp>
      <p:sp>
        <p:nvSpPr>
          <p:cNvPr id="3" name="矩形 2"/>
          <p:cNvSpPr/>
          <p:nvPr/>
        </p:nvSpPr>
        <p:spPr>
          <a:xfrm>
            <a:off x="6197600" y="6134100"/>
            <a:ext cx="26416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2060"/>
                </a:solidFill>
              </a:rPr>
              <a:t>B</a:t>
            </a:r>
            <a:r>
              <a:rPr lang="en-US" altLang="zh-CN" b="1" dirty="0" smtClean="0">
                <a:solidFill>
                  <a:srgbClr val="002060"/>
                </a:solidFill>
              </a:rPr>
              <a:t>y BD4RHV   BD4REC</a:t>
            </a:r>
            <a:endParaRPr lang="zh-CN" altLang="en-US" b="1" dirty="0">
              <a:solidFill>
                <a:srgbClr val="00206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27398"/>
            <a:ext cx="5536206" cy="35306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36205" cy="3327399"/>
          </a:xfrm>
          <a:prstGeom prst="rect">
            <a:avLst/>
          </a:prstGeom>
        </p:spPr>
      </p:pic>
    </p:spTree>
    <p:extLst>
      <p:ext uri="{BB962C8B-B14F-4D97-AF65-F5344CB8AC3E}">
        <p14:creationId xmlns:p14="http://schemas.microsoft.com/office/powerpoint/2010/main" val="284431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0" y="-8979"/>
            <a:ext cx="3429000" cy="6858000"/>
          </a:xfrm>
          <a:prstGeom prst="rect">
            <a:avLst/>
          </a:prstGeom>
        </p:spPr>
      </p:pic>
      <p:sp>
        <p:nvSpPr>
          <p:cNvPr id="3" name="矩形 2"/>
          <p:cNvSpPr/>
          <p:nvPr/>
        </p:nvSpPr>
        <p:spPr>
          <a:xfrm>
            <a:off x="162335" y="170190"/>
            <a:ext cx="802865"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6</a:t>
            </a:r>
            <a:endParaRPr lang="zh-CN" altLang="en-US" b="1" dirty="0">
              <a:solidFill>
                <a:srgbClr val="002060"/>
              </a:solidFill>
            </a:endParaRPr>
          </a:p>
        </p:txBody>
      </p:sp>
      <p:sp>
        <p:nvSpPr>
          <p:cNvPr id="4" name="矩形 3"/>
          <p:cNvSpPr/>
          <p:nvPr/>
        </p:nvSpPr>
        <p:spPr>
          <a:xfrm>
            <a:off x="2222500" y="4165600"/>
            <a:ext cx="2451100" cy="19177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524500" y="4303355"/>
            <a:ext cx="2679700" cy="111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长按方框位置选择将要发送的图片</a:t>
            </a:r>
            <a:endParaRPr lang="zh-CN" altLang="en-US" sz="2400" b="1" dirty="0">
              <a:solidFill>
                <a:srgbClr val="002060"/>
              </a:solidFill>
            </a:endParaRPr>
          </a:p>
        </p:txBody>
      </p:sp>
    </p:spTree>
    <p:extLst>
      <p:ext uri="{BB962C8B-B14F-4D97-AF65-F5344CB8AC3E}">
        <p14:creationId xmlns:p14="http://schemas.microsoft.com/office/powerpoint/2010/main" val="252352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66700"/>
            <a:ext cx="3429000" cy="6591300"/>
          </a:xfrm>
          <a:prstGeom prst="rect">
            <a:avLst/>
          </a:prstGeom>
        </p:spPr>
      </p:pic>
      <p:sp>
        <p:nvSpPr>
          <p:cNvPr id="3" name="矩形 2"/>
          <p:cNvSpPr/>
          <p:nvPr/>
        </p:nvSpPr>
        <p:spPr>
          <a:xfrm>
            <a:off x="162335" y="170190"/>
            <a:ext cx="802865"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a:solidFill>
                  <a:srgbClr val="002060"/>
                </a:solidFill>
              </a:rPr>
              <a:t>7</a:t>
            </a:r>
            <a:endParaRPr lang="zh-CN" altLang="en-US" b="1" dirty="0">
              <a:solidFill>
                <a:srgbClr val="002060"/>
              </a:solidFill>
            </a:endParaRPr>
          </a:p>
        </p:txBody>
      </p:sp>
      <p:cxnSp>
        <p:nvCxnSpPr>
          <p:cNvPr id="5" name="直接箭头连接符 4"/>
          <p:cNvCxnSpPr/>
          <p:nvPr/>
        </p:nvCxnSpPr>
        <p:spPr>
          <a:xfrm flipH="1" flipV="1">
            <a:off x="3784600" y="1003300"/>
            <a:ext cx="2108200" cy="12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295400" y="5194300"/>
            <a:ext cx="106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57900" y="655910"/>
            <a:ext cx="3187700" cy="7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rPr>
              <a:t>第一步：拉动小红框裁剪图片</a:t>
            </a:r>
            <a:r>
              <a:rPr lang="zh-CN" altLang="en-US" dirty="0" smtClean="0"/>
              <a:t>，</a:t>
            </a:r>
            <a:endParaRPr lang="zh-CN" altLang="en-US" dirty="0"/>
          </a:p>
        </p:txBody>
      </p:sp>
      <p:sp>
        <p:nvSpPr>
          <p:cNvPr id="10" name="矩形 9"/>
          <p:cNvSpPr/>
          <p:nvPr/>
        </p:nvSpPr>
        <p:spPr>
          <a:xfrm>
            <a:off x="5524500" y="5194300"/>
            <a:ext cx="3556000" cy="7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rPr>
              <a:t>第二步：点击此处完成图片剪裁</a:t>
            </a:r>
            <a:r>
              <a:rPr lang="zh-CN" altLang="en-US" dirty="0" smtClean="0"/>
              <a:t>，</a:t>
            </a:r>
            <a:endParaRPr lang="zh-CN" altLang="en-US" dirty="0"/>
          </a:p>
        </p:txBody>
      </p:sp>
      <p:cxnSp>
        <p:nvCxnSpPr>
          <p:cNvPr id="11" name="直接箭头连接符 10"/>
          <p:cNvCxnSpPr/>
          <p:nvPr/>
        </p:nvCxnSpPr>
        <p:spPr>
          <a:xfrm flipH="1">
            <a:off x="2489200" y="5554389"/>
            <a:ext cx="2781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4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0" y="0"/>
            <a:ext cx="3429000" cy="6858000"/>
          </a:xfrm>
          <a:prstGeom prst="rect">
            <a:avLst/>
          </a:prstGeom>
        </p:spPr>
      </p:pic>
      <p:sp>
        <p:nvSpPr>
          <p:cNvPr id="3" name="矩形 2"/>
          <p:cNvSpPr/>
          <p:nvPr/>
        </p:nvSpPr>
        <p:spPr>
          <a:xfrm>
            <a:off x="162335" y="170190"/>
            <a:ext cx="802865"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8</a:t>
            </a:r>
            <a:endParaRPr lang="zh-CN" altLang="en-US" b="1" dirty="0">
              <a:solidFill>
                <a:srgbClr val="002060"/>
              </a:solidFill>
            </a:endParaRPr>
          </a:p>
        </p:txBody>
      </p:sp>
      <p:sp>
        <p:nvSpPr>
          <p:cNvPr id="4" name="椭圆 3"/>
          <p:cNvSpPr/>
          <p:nvPr/>
        </p:nvSpPr>
        <p:spPr>
          <a:xfrm>
            <a:off x="4127500" y="3594100"/>
            <a:ext cx="1282700" cy="787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92100" y="2743200"/>
            <a:ext cx="3721100" cy="254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002060"/>
                </a:solidFill>
              </a:rPr>
              <a:t>点击后此处后，按下电台</a:t>
            </a:r>
            <a:r>
              <a:rPr lang="en-US" altLang="zh-CN" sz="2000" b="1" dirty="0" smtClean="0">
                <a:solidFill>
                  <a:srgbClr val="002060"/>
                </a:solidFill>
              </a:rPr>
              <a:t>PTT</a:t>
            </a:r>
            <a:r>
              <a:rPr lang="zh-CN" altLang="en-US" sz="2000" b="1" dirty="0" smtClean="0">
                <a:solidFill>
                  <a:srgbClr val="002060"/>
                </a:solidFill>
              </a:rPr>
              <a:t>，手机会将图片生成</a:t>
            </a:r>
            <a:r>
              <a:rPr lang="en-US" altLang="zh-CN" sz="2000" b="1" dirty="0" smtClean="0">
                <a:solidFill>
                  <a:srgbClr val="002060"/>
                </a:solidFill>
              </a:rPr>
              <a:t>SSTV</a:t>
            </a:r>
            <a:r>
              <a:rPr lang="zh-CN" altLang="en-US" sz="2000" b="1" dirty="0" smtClean="0">
                <a:solidFill>
                  <a:srgbClr val="002060"/>
                </a:solidFill>
              </a:rPr>
              <a:t>特有的音频信号通过电台发射出去，接收到音频信号的设备会通过解析软件还原图片</a:t>
            </a:r>
            <a:endParaRPr lang="zh-CN" altLang="en-US" sz="2000" b="1" dirty="0">
              <a:solidFill>
                <a:srgbClr val="002060"/>
              </a:solidFill>
            </a:endParaRPr>
          </a:p>
        </p:txBody>
      </p:sp>
    </p:spTree>
    <p:extLst>
      <p:ext uri="{BB962C8B-B14F-4D97-AF65-F5344CB8AC3E}">
        <p14:creationId xmlns:p14="http://schemas.microsoft.com/office/powerpoint/2010/main" val="604465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5700" y="0"/>
            <a:ext cx="3429000" cy="6858000"/>
          </a:xfrm>
          <a:prstGeom prst="rect">
            <a:avLst/>
          </a:prstGeom>
        </p:spPr>
      </p:pic>
      <p:sp>
        <p:nvSpPr>
          <p:cNvPr id="3" name="椭圆 2"/>
          <p:cNvSpPr/>
          <p:nvPr/>
        </p:nvSpPr>
        <p:spPr>
          <a:xfrm>
            <a:off x="5397500" y="254000"/>
            <a:ext cx="5588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41301" y="254000"/>
            <a:ext cx="749299"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9</a:t>
            </a:r>
            <a:endParaRPr lang="zh-CN" altLang="en-US" b="1" dirty="0">
              <a:solidFill>
                <a:srgbClr val="002060"/>
              </a:solidFill>
            </a:endParaRPr>
          </a:p>
        </p:txBody>
      </p:sp>
      <p:sp>
        <p:nvSpPr>
          <p:cNvPr id="5" name="矩形 4"/>
          <p:cNvSpPr/>
          <p:nvPr/>
        </p:nvSpPr>
        <p:spPr>
          <a:xfrm>
            <a:off x="6921500" y="419100"/>
            <a:ext cx="2501900" cy="3365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2060"/>
                </a:solidFill>
              </a:rPr>
              <a:t>点击后选择解码模式</a:t>
            </a:r>
            <a:endParaRPr lang="zh-CN" altLang="en-US" sz="2000" b="1" dirty="0">
              <a:solidFill>
                <a:srgbClr val="002060"/>
              </a:solidFill>
            </a:endParaRPr>
          </a:p>
        </p:txBody>
      </p:sp>
      <p:cxnSp>
        <p:nvCxnSpPr>
          <p:cNvPr id="7" name="直接箭头连接符 6"/>
          <p:cNvCxnSpPr/>
          <p:nvPr/>
        </p:nvCxnSpPr>
        <p:spPr>
          <a:xfrm flipH="1">
            <a:off x="6108700" y="577164"/>
            <a:ext cx="76200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1600" y="1079500"/>
            <a:ext cx="2133600" cy="307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002060"/>
                </a:solidFill>
              </a:rPr>
              <a:t>Robot36</a:t>
            </a:r>
          </a:p>
          <a:p>
            <a:pPr algn="ctr"/>
            <a:r>
              <a:rPr lang="zh-CN" altLang="en-US" sz="2800" dirty="0" smtClean="0">
                <a:solidFill>
                  <a:srgbClr val="002060"/>
                </a:solidFill>
              </a:rPr>
              <a:t>安装完成界面（接收）</a:t>
            </a:r>
            <a:endParaRPr lang="zh-CN" altLang="en-US" sz="2800" dirty="0">
              <a:solidFill>
                <a:srgbClr val="002060"/>
              </a:solidFill>
            </a:endParaRPr>
          </a:p>
        </p:txBody>
      </p:sp>
    </p:spTree>
    <p:extLst>
      <p:ext uri="{BB962C8B-B14F-4D97-AF65-F5344CB8AC3E}">
        <p14:creationId xmlns:p14="http://schemas.microsoft.com/office/powerpoint/2010/main" val="100191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7000"/>
            <a:ext cx="3429000" cy="6731000"/>
          </a:xfrm>
          <a:prstGeom prst="rect">
            <a:avLst/>
          </a:prstGeom>
        </p:spPr>
      </p:pic>
      <p:sp>
        <p:nvSpPr>
          <p:cNvPr id="3" name="矩形 2"/>
          <p:cNvSpPr/>
          <p:nvPr/>
        </p:nvSpPr>
        <p:spPr>
          <a:xfrm>
            <a:off x="241301" y="254000"/>
            <a:ext cx="749299"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10</a:t>
            </a:r>
            <a:endParaRPr lang="zh-CN" altLang="en-US" b="1" dirty="0">
              <a:solidFill>
                <a:srgbClr val="002060"/>
              </a:solidFill>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0" y="127000"/>
            <a:ext cx="3429000" cy="6731000"/>
          </a:xfrm>
          <a:prstGeom prst="rect">
            <a:avLst/>
          </a:prstGeom>
        </p:spPr>
      </p:pic>
      <p:cxnSp>
        <p:nvCxnSpPr>
          <p:cNvPr id="5" name="直接箭头连接符 4"/>
          <p:cNvCxnSpPr/>
          <p:nvPr/>
        </p:nvCxnSpPr>
        <p:spPr>
          <a:xfrm flipV="1">
            <a:off x="3937000" y="2120215"/>
            <a:ext cx="1854200" cy="12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左大括号 7"/>
          <p:cNvSpPr/>
          <p:nvPr/>
        </p:nvSpPr>
        <p:spPr>
          <a:xfrm>
            <a:off x="6184900" y="900331"/>
            <a:ext cx="622300" cy="2465169"/>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2286000" y="1739900"/>
            <a:ext cx="14605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965950" y="900331"/>
            <a:ext cx="1682750" cy="2604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284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17208"/>
            <a:ext cx="4262655" cy="6087645"/>
          </a:xfrm>
          <a:prstGeom prst="rect">
            <a:avLst/>
          </a:prstGeom>
        </p:spPr>
      </p:pic>
      <p:sp>
        <p:nvSpPr>
          <p:cNvPr id="4" name="矩形 3"/>
          <p:cNvSpPr/>
          <p:nvPr/>
        </p:nvSpPr>
        <p:spPr>
          <a:xfrm>
            <a:off x="241301" y="254000"/>
            <a:ext cx="749299"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11</a:t>
            </a:r>
            <a:endParaRPr lang="zh-CN" altLang="en-US" b="1" dirty="0">
              <a:solidFill>
                <a:srgbClr val="002060"/>
              </a:solidFill>
            </a:endParaRPr>
          </a:p>
        </p:txBody>
      </p:sp>
      <p:sp>
        <p:nvSpPr>
          <p:cNvPr id="5" name="矩形 4"/>
          <p:cNvSpPr/>
          <p:nvPr/>
        </p:nvSpPr>
        <p:spPr>
          <a:xfrm>
            <a:off x="241301" y="1612900"/>
            <a:ext cx="1492930" cy="28067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常用解码模式</a:t>
            </a:r>
            <a:endParaRPr lang="en-US" altLang="zh-CN" sz="2400" b="1" dirty="0">
              <a:solidFill>
                <a:srgbClr val="002060"/>
              </a:solidFill>
            </a:endParaRPr>
          </a:p>
          <a:p>
            <a:pPr algn="ctr"/>
            <a:endParaRPr lang="en-US" altLang="zh-CN" sz="2400" b="1" u="sng" dirty="0" smtClean="0">
              <a:solidFill>
                <a:srgbClr val="002060"/>
              </a:solidFill>
            </a:endParaRPr>
          </a:p>
          <a:p>
            <a:pPr algn="ctr"/>
            <a:endParaRPr lang="en-US" altLang="zh-CN" sz="2400" b="1" u="sng" dirty="0">
              <a:solidFill>
                <a:srgbClr val="002060"/>
              </a:solidFill>
            </a:endParaRPr>
          </a:p>
          <a:p>
            <a:pPr algn="ctr"/>
            <a:r>
              <a:rPr lang="zh-CN" altLang="en-US" b="1" u="sng" dirty="0" smtClean="0">
                <a:solidFill>
                  <a:srgbClr val="002060"/>
                </a:solidFill>
              </a:rPr>
              <a:t>选择与发送方相同模式才能正确解析图片</a:t>
            </a:r>
            <a:endParaRPr lang="en-US" altLang="zh-CN" b="1" u="sng" dirty="0" smtClean="0">
              <a:solidFill>
                <a:srgbClr val="002060"/>
              </a:solidFill>
            </a:endParaRPr>
          </a:p>
          <a:p>
            <a:endParaRPr lang="en-US" altLang="zh-CN" b="1" u="sng" dirty="0" smtClean="0">
              <a:solidFill>
                <a:srgbClr val="00206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24" y="117208"/>
            <a:ext cx="3486637" cy="3829584"/>
          </a:xfrm>
          <a:prstGeom prst="rect">
            <a:avLst/>
          </a:prstGeom>
        </p:spPr>
      </p:pic>
      <p:sp>
        <p:nvSpPr>
          <p:cNvPr id="7" name="矩形 6"/>
          <p:cNvSpPr/>
          <p:nvPr/>
        </p:nvSpPr>
        <p:spPr>
          <a:xfrm>
            <a:off x="7531100" y="1117600"/>
            <a:ext cx="14605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794965" y="4190408"/>
            <a:ext cx="2421157" cy="923330"/>
          </a:xfrm>
          <a:prstGeom prst="rect">
            <a:avLst/>
          </a:prstGeom>
        </p:spPr>
        <p:txBody>
          <a:bodyPr wrap="square">
            <a:spAutoFit/>
          </a:bodyPr>
          <a:lstStyle/>
          <a:p>
            <a:r>
              <a:rPr lang="zh-CN" altLang="en-US" b="1" u="sng" dirty="0">
                <a:solidFill>
                  <a:srgbClr val="002060"/>
                </a:solidFill>
              </a:rPr>
              <a:t>如不能获知对方模式，可选择“</a:t>
            </a:r>
            <a:r>
              <a:rPr lang="en-US" altLang="zh-CN" b="1" u="sng" dirty="0">
                <a:solidFill>
                  <a:srgbClr val="002060"/>
                </a:solidFill>
              </a:rPr>
              <a:t>Auto mode</a:t>
            </a:r>
            <a:r>
              <a:rPr lang="zh-CN" altLang="en-US" b="1" u="sng" dirty="0">
                <a:solidFill>
                  <a:srgbClr val="002060"/>
                </a:solidFill>
              </a:rPr>
              <a:t>”（自动识别模式</a:t>
            </a:r>
            <a:r>
              <a:rPr lang="en-US" altLang="zh-CN" b="1" u="sng" dirty="0">
                <a:solidFill>
                  <a:srgbClr val="002060"/>
                </a:solidFill>
              </a:rPr>
              <a:t>)</a:t>
            </a:r>
            <a:endParaRPr lang="zh-CN" altLang="en-US" b="1" u="sng" dirty="0">
              <a:solidFill>
                <a:srgbClr val="002060"/>
              </a:solidFill>
            </a:endParaRPr>
          </a:p>
        </p:txBody>
      </p:sp>
    </p:spTree>
    <p:extLst>
      <p:ext uri="{BB962C8B-B14F-4D97-AF65-F5344CB8AC3E}">
        <p14:creationId xmlns:p14="http://schemas.microsoft.com/office/powerpoint/2010/main" val="200863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12</a:t>
            </a:r>
            <a:endParaRPr lang="zh-CN" altLang="en-US" sz="2400" b="1" dirty="0">
              <a:solidFill>
                <a:srgbClr val="00206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300" y="0"/>
            <a:ext cx="3429000" cy="6858000"/>
          </a:xfrm>
          <a:prstGeom prst="rect">
            <a:avLst/>
          </a:prstGeom>
        </p:spPr>
      </p:pic>
      <p:sp>
        <p:nvSpPr>
          <p:cNvPr id="8" name="椭圆 7"/>
          <p:cNvSpPr/>
          <p:nvPr/>
        </p:nvSpPr>
        <p:spPr>
          <a:xfrm>
            <a:off x="6502400" y="247650"/>
            <a:ext cx="5588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8600" y="2184400"/>
            <a:ext cx="4483100"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解析模式完成后点击开始按钮，将手机置于电台扬声器附近即可，</a:t>
            </a:r>
            <a:r>
              <a:rPr lang="zh-CN" altLang="en-US" sz="2400" b="1" u="sng" dirty="0" smtClean="0">
                <a:solidFill>
                  <a:srgbClr val="002060"/>
                </a:solidFill>
              </a:rPr>
              <a:t>注意尽量保持环境安静</a:t>
            </a:r>
            <a:endParaRPr lang="zh-CN" altLang="en-US" sz="2400" b="1" u="sng" dirty="0">
              <a:solidFill>
                <a:srgbClr val="002060"/>
              </a:solidFill>
            </a:endParaRPr>
          </a:p>
        </p:txBody>
      </p:sp>
      <p:cxnSp>
        <p:nvCxnSpPr>
          <p:cNvPr id="11" name="直接箭头连接符 10"/>
          <p:cNvCxnSpPr/>
          <p:nvPr/>
        </p:nvCxnSpPr>
        <p:spPr>
          <a:xfrm flipV="1">
            <a:off x="4203700" y="685800"/>
            <a:ext cx="2159000" cy="149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72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13</a:t>
            </a:r>
            <a:endParaRPr lang="zh-CN" altLang="en-US" sz="2400" b="1" dirty="0">
              <a:solidFill>
                <a:srgbClr val="002060"/>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760" y="0"/>
            <a:ext cx="3429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110" y="0"/>
            <a:ext cx="3429000" cy="6858000"/>
          </a:xfrm>
          <a:prstGeom prst="rect">
            <a:avLst/>
          </a:prstGeom>
        </p:spPr>
      </p:pic>
      <p:sp>
        <p:nvSpPr>
          <p:cNvPr id="5" name="椭圆 4"/>
          <p:cNvSpPr/>
          <p:nvPr/>
        </p:nvSpPr>
        <p:spPr>
          <a:xfrm>
            <a:off x="1751330" y="3722370"/>
            <a:ext cx="1049020" cy="5461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435090" y="247650"/>
            <a:ext cx="768350" cy="5461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610" y="1964095"/>
            <a:ext cx="1889760" cy="2031325"/>
          </a:xfrm>
          <a:prstGeom prst="rect">
            <a:avLst/>
          </a:prstGeom>
        </p:spPr>
        <p:txBody>
          <a:bodyPr wrap="square">
            <a:spAutoFit/>
          </a:bodyPr>
          <a:lstStyle/>
          <a:p>
            <a:r>
              <a:rPr lang="zh-CN" altLang="en-US" b="1" dirty="0" smtClean="0">
                <a:solidFill>
                  <a:srgbClr val="002060"/>
                </a:solidFill>
              </a:rPr>
              <a:t>测试方法：</a:t>
            </a:r>
            <a:endParaRPr lang="en-US" altLang="zh-CN" b="1" dirty="0" smtClean="0">
              <a:solidFill>
                <a:srgbClr val="002060"/>
              </a:solidFill>
            </a:endParaRPr>
          </a:p>
          <a:p>
            <a:r>
              <a:rPr lang="zh-CN" altLang="en-US" b="1" dirty="0" smtClean="0">
                <a:solidFill>
                  <a:srgbClr val="002060"/>
                </a:solidFill>
              </a:rPr>
              <a:t>两个手机安装好</a:t>
            </a:r>
            <a:r>
              <a:rPr lang="en-US" altLang="zh-CN" b="1" dirty="0" smtClean="0">
                <a:solidFill>
                  <a:srgbClr val="002060"/>
                </a:solidFill>
              </a:rPr>
              <a:t>APP</a:t>
            </a:r>
            <a:r>
              <a:rPr lang="zh-CN" altLang="en-US" b="1" dirty="0" smtClean="0">
                <a:solidFill>
                  <a:srgbClr val="002060"/>
                </a:solidFill>
              </a:rPr>
              <a:t>后近距离相邻放置，按下左图“</a:t>
            </a:r>
            <a:r>
              <a:rPr lang="en-US" altLang="zh-CN" b="1" dirty="0" smtClean="0">
                <a:solidFill>
                  <a:srgbClr val="002060"/>
                </a:solidFill>
              </a:rPr>
              <a:t>TX</a:t>
            </a:r>
            <a:r>
              <a:rPr lang="zh-CN" altLang="en-US" b="1" dirty="0" smtClean="0">
                <a:solidFill>
                  <a:srgbClr val="002060"/>
                </a:solidFill>
              </a:rPr>
              <a:t>”按钮即开始发送</a:t>
            </a:r>
            <a:endParaRPr lang="en-US" altLang="zh-CN" b="1" dirty="0" smtClean="0">
              <a:solidFill>
                <a:srgbClr val="002060"/>
              </a:solidFill>
            </a:endParaRPr>
          </a:p>
          <a:p>
            <a:endParaRPr lang="en-US" altLang="zh-CN" b="1" dirty="0">
              <a:solidFill>
                <a:srgbClr val="002060"/>
              </a:solidFill>
            </a:endParaRPr>
          </a:p>
        </p:txBody>
      </p:sp>
      <p:sp>
        <p:nvSpPr>
          <p:cNvPr id="9" name="矩形 8"/>
          <p:cNvSpPr/>
          <p:nvPr/>
        </p:nvSpPr>
        <p:spPr>
          <a:xfrm>
            <a:off x="5680710" y="1970167"/>
            <a:ext cx="2971800" cy="923330"/>
          </a:xfrm>
          <a:prstGeom prst="rect">
            <a:avLst/>
          </a:prstGeom>
        </p:spPr>
        <p:txBody>
          <a:bodyPr wrap="square">
            <a:spAutoFit/>
          </a:bodyPr>
          <a:lstStyle/>
          <a:p>
            <a:r>
              <a:rPr lang="zh-CN" altLang="en-US" b="1" dirty="0">
                <a:solidFill>
                  <a:schemeClr val="bg1"/>
                </a:solidFill>
              </a:rPr>
              <a:t>接收图像的手机点击右图“开始”按钮后，音频通过手机麦克风开始解析图片</a:t>
            </a:r>
          </a:p>
        </p:txBody>
      </p:sp>
      <p:cxnSp>
        <p:nvCxnSpPr>
          <p:cNvPr id="11" name="直接箭头连接符 10"/>
          <p:cNvCxnSpPr/>
          <p:nvPr/>
        </p:nvCxnSpPr>
        <p:spPr>
          <a:xfrm flipH="1" flipV="1">
            <a:off x="6915150" y="960120"/>
            <a:ext cx="80010" cy="1010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757555" y="3912990"/>
            <a:ext cx="764540" cy="82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270" y="793750"/>
            <a:ext cx="1889760" cy="800219"/>
          </a:xfrm>
          <a:prstGeom prst="rect">
            <a:avLst/>
          </a:prstGeom>
        </p:spPr>
        <p:txBody>
          <a:bodyPr wrap="square">
            <a:spAutoFit/>
          </a:bodyPr>
          <a:lstStyle/>
          <a:p>
            <a:r>
              <a:rPr lang="zh-CN" altLang="en-US" sz="2800" b="1" dirty="0" smtClean="0">
                <a:solidFill>
                  <a:srgbClr val="002060"/>
                </a:solidFill>
              </a:rPr>
              <a:t>测试方法：</a:t>
            </a:r>
            <a:endParaRPr lang="en-US" altLang="zh-CN" sz="2800" b="1" dirty="0" smtClean="0">
              <a:solidFill>
                <a:srgbClr val="002060"/>
              </a:solidFill>
            </a:endParaRPr>
          </a:p>
          <a:p>
            <a:endParaRPr lang="en-US" altLang="zh-CN" b="1" dirty="0">
              <a:solidFill>
                <a:srgbClr val="002060"/>
              </a:solidFill>
            </a:endParaRPr>
          </a:p>
        </p:txBody>
      </p:sp>
    </p:spTree>
    <p:extLst>
      <p:ext uri="{BB962C8B-B14F-4D97-AF65-F5344CB8AC3E}">
        <p14:creationId xmlns:p14="http://schemas.microsoft.com/office/powerpoint/2010/main" val="301131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14</a:t>
            </a:r>
            <a:endParaRPr lang="zh-CN" altLang="en-US" sz="2400" b="1" dirty="0">
              <a:solidFill>
                <a:srgbClr val="002060"/>
              </a:solidFill>
            </a:endParaRPr>
          </a:p>
        </p:txBody>
      </p:sp>
      <p:sp>
        <p:nvSpPr>
          <p:cNvPr id="3" name="矩形 2"/>
          <p:cNvSpPr/>
          <p:nvPr/>
        </p:nvSpPr>
        <p:spPr>
          <a:xfrm>
            <a:off x="874078" y="2728804"/>
            <a:ext cx="8112760" cy="2862322"/>
          </a:xfrm>
          <a:prstGeom prst="rect">
            <a:avLst/>
          </a:prstGeom>
        </p:spPr>
        <p:txBody>
          <a:bodyPr wrap="square">
            <a:spAutoFit/>
          </a:bodyPr>
          <a:lstStyle/>
          <a:p>
            <a:r>
              <a:rPr lang="zh-CN" altLang="en-US" b="1" dirty="0" smtClean="0">
                <a:solidFill>
                  <a:srgbClr val="002060"/>
                </a:solidFill>
              </a:rPr>
              <a:t>发射：</a:t>
            </a:r>
            <a:endParaRPr lang="en-US" altLang="zh-CN" b="1" dirty="0" smtClean="0">
              <a:solidFill>
                <a:srgbClr val="002060"/>
              </a:solidFill>
            </a:endParaRPr>
          </a:p>
          <a:p>
            <a:endParaRPr lang="en-US" altLang="zh-CN" b="1" dirty="0">
              <a:solidFill>
                <a:srgbClr val="002060"/>
              </a:solidFill>
            </a:endParaRPr>
          </a:p>
          <a:p>
            <a:r>
              <a:rPr lang="en-US" altLang="zh-CN" b="1" dirty="0" smtClean="0">
                <a:solidFill>
                  <a:srgbClr val="002060"/>
                </a:solidFill>
              </a:rPr>
              <a:t> </a:t>
            </a:r>
            <a:r>
              <a:rPr lang="zh-CN" altLang="en-US" b="1" dirty="0" smtClean="0">
                <a:solidFill>
                  <a:srgbClr val="002060"/>
                </a:solidFill>
              </a:rPr>
              <a:t>将电台发射功能设置为声控（</a:t>
            </a:r>
            <a:r>
              <a:rPr lang="en-US" altLang="zh-CN" b="1" dirty="0" smtClean="0">
                <a:solidFill>
                  <a:srgbClr val="002060"/>
                </a:solidFill>
              </a:rPr>
              <a:t>VOX</a:t>
            </a:r>
            <a:r>
              <a:rPr lang="zh-CN" altLang="en-US" b="1" dirty="0" smtClean="0">
                <a:solidFill>
                  <a:srgbClr val="002060"/>
                </a:solidFill>
              </a:rPr>
              <a:t>），手机上点击“</a:t>
            </a:r>
            <a:r>
              <a:rPr lang="en-US" altLang="zh-CN" b="1" dirty="0" smtClean="0">
                <a:solidFill>
                  <a:srgbClr val="002060"/>
                </a:solidFill>
              </a:rPr>
              <a:t>TX</a:t>
            </a:r>
            <a:r>
              <a:rPr lang="zh-CN" altLang="en-US" b="1" dirty="0" smtClean="0">
                <a:solidFill>
                  <a:srgbClr val="002060"/>
                </a:solidFill>
              </a:rPr>
              <a:t>”后音频触发电台声控功能自动发射直到结束，或手动按下</a:t>
            </a:r>
            <a:r>
              <a:rPr lang="en-US" altLang="zh-CN" b="1" dirty="0" smtClean="0">
                <a:solidFill>
                  <a:srgbClr val="002060"/>
                </a:solidFill>
              </a:rPr>
              <a:t>PTT</a:t>
            </a:r>
            <a:r>
              <a:rPr lang="zh-CN" altLang="en-US" b="1" dirty="0" smtClean="0">
                <a:solidFill>
                  <a:srgbClr val="002060"/>
                </a:solidFill>
              </a:rPr>
              <a:t>等待音频信号结束，期间尽量保持环境安静。</a:t>
            </a:r>
            <a:endParaRPr lang="en-US" altLang="zh-CN" b="1" dirty="0" smtClean="0">
              <a:solidFill>
                <a:srgbClr val="002060"/>
              </a:solidFill>
            </a:endParaRPr>
          </a:p>
          <a:p>
            <a:endParaRPr lang="en-US" altLang="zh-CN" b="1" dirty="0">
              <a:solidFill>
                <a:srgbClr val="002060"/>
              </a:solidFill>
            </a:endParaRPr>
          </a:p>
          <a:p>
            <a:r>
              <a:rPr lang="zh-CN" altLang="en-US" b="1" dirty="0" smtClean="0">
                <a:solidFill>
                  <a:srgbClr val="002060"/>
                </a:solidFill>
              </a:rPr>
              <a:t>接收：</a:t>
            </a:r>
            <a:endParaRPr lang="en-US" altLang="zh-CN" b="1" dirty="0" smtClean="0">
              <a:solidFill>
                <a:srgbClr val="002060"/>
              </a:solidFill>
            </a:endParaRPr>
          </a:p>
          <a:p>
            <a:endParaRPr lang="en-US" altLang="zh-CN" b="1" dirty="0">
              <a:solidFill>
                <a:srgbClr val="002060"/>
              </a:solidFill>
            </a:endParaRPr>
          </a:p>
          <a:p>
            <a:r>
              <a:rPr lang="zh-CN" altLang="en-US" b="1" dirty="0" smtClean="0">
                <a:solidFill>
                  <a:srgbClr val="002060"/>
                </a:solidFill>
              </a:rPr>
              <a:t>手机置于电台扬声器附近，当听到</a:t>
            </a:r>
            <a:r>
              <a:rPr lang="en-US" altLang="zh-CN" b="1" dirty="0" smtClean="0">
                <a:solidFill>
                  <a:srgbClr val="002060"/>
                </a:solidFill>
              </a:rPr>
              <a:t>SSTV</a:t>
            </a:r>
            <a:r>
              <a:rPr lang="zh-CN" altLang="en-US" b="1" dirty="0" smtClean="0">
                <a:solidFill>
                  <a:srgbClr val="002060"/>
                </a:solidFill>
              </a:rPr>
              <a:t>音频信号时点击“开始”按钮，尽量保持安静，等待解析图像</a:t>
            </a:r>
            <a:endParaRPr lang="en-US" altLang="zh-CN" b="1" dirty="0">
              <a:solidFill>
                <a:srgbClr val="002060"/>
              </a:solidFill>
            </a:endParaRPr>
          </a:p>
        </p:txBody>
      </p:sp>
      <p:sp>
        <p:nvSpPr>
          <p:cNvPr id="4" name="矩形 3"/>
          <p:cNvSpPr/>
          <p:nvPr/>
        </p:nvSpPr>
        <p:spPr>
          <a:xfrm>
            <a:off x="2205990" y="312589"/>
            <a:ext cx="4400550" cy="962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02060"/>
                </a:solidFill>
              </a:rPr>
              <a:t>SSTV</a:t>
            </a:r>
            <a:r>
              <a:rPr lang="zh-CN" altLang="en-US" sz="2800" b="1" dirty="0" smtClean="0">
                <a:solidFill>
                  <a:srgbClr val="002060"/>
                </a:solidFill>
              </a:rPr>
              <a:t>实战</a:t>
            </a:r>
            <a:endParaRPr lang="zh-CN" altLang="en-US" sz="2800" b="1" dirty="0">
              <a:solidFill>
                <a:srgbClr val="002060"/>
              </a:solidFill>
            </a:endParaRPr>
          </a:p>
        </p:txBody>
      </p:sp>
      <p:sp>
        <p:nvSpPr>
          <p:cNvPr id="5" name="矩形 4"/>
          <p:cNvSpPr/>
          <p:nvPr/>
        </p:nvSpPr>
        <p:spPr>
          <a:xfrm>
            <a:off x="127000" y="1314450"/>
            <a:ext cx="9394190" cy="137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u="sng" dirty="0" smtClean="0">
                <a:solidFill>
                  <a:srgbClr val="FF0000"/>
                </a:solidFill>
              </a:rPr>
              <a:t>双方</a:t>
            </a:r>
            <a:r>
              <a:rPr lang="zh-CN" altLang="en-US" sz="2000" b="1" u="sng" dirty="0">
                <a:solidFill>
                  <a:srgbClr val="FF0000"/>
                </a:solidFill>
              </a:rPr>
              <a:t>或</a:t>
            </a:r>
            <a:r>
              <a:rPr lang="zh-CN" altLang="en-US" sz="2000" b="1" u="sng" dirty="0" smtClean="0">
                <a:solidFill>
                  <a:srgbClr val="FF0000"/>
                </a:solidFill>
              </a:rPr>
              <a:t>多方首先测试</a:t>
            </a:r>
            <a:r>
              <a:rPr lang="zh-CN" altLang="en-US" sz="2000" b="1" u="sng" dirty="0">
                <a:solidFill>
                  <a:srgbClr val="FF0000"/>
                </a:solidFill>
              </a:rPr>
              <a:t>话音信号质量，语音信号越</a:t>
            </a:r>
            <a:r>
              <a:rPr lang="zh-CN" altLang="en-US" sz="2000" b="1" u="sng" dirty="0" smtClean="0">
                <a:solidFill>
                  <a:srgbClr val="FF0000"/>
                </a:solidFill>
              </a:rPr>
              <a:t>清晰稳定，则图片解析效果</a:t>
            </a:r>
            <a:r>
              <a:rPr lang="zh-CN" altLang="en-US" sz="2000" b="1" u="sng" dirty="0">
                <a:solidFill>
                  <a:srgbClr val="FF0000"/>
                </a:solidFill>
              </a:rPr>
              <a:t>越好</a:t>
            </a:r>
          </a:p>
        </p:txBody>
      </p:sp>
    </p:spTree>
    <p:extLst>
      <p:ext uri="{BB962C8B-B14F-4D97-AF65-F5344CB8AC3E}">
        <p14:creationId xmlns:p14="http://schemas.microsoft.com/office/powerpoint/2010/main" val="1235287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15</a:t>
            </a:r>
            <a:endParaRPr lang="zh-CN" altLang="en-US" sz="2400" b="1" dirty="0">
              <a:solidFill>
                <a:srgbClr val="002060"/>
              </a:solidFill>
            </a:endParaRPr>
          </a:p>
        </p:txBody>
      </p:sp>
      <p:sp>
        <p:nvSpPr>
          <p:cNvPr id="4" name="矩形 3"/>
          <p:cNvSpPr/>
          <p:nvPr/>
        </p:nvSpPr>
        <p:spPr>
          <a:xfrm>
            <a:off x="357188" y="0"/>
            <a:ext cx="4400550" cy="962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2060"/>
                </a:solidFill>
              </a:rPr>
              <a:t>收发音频线制作</a:t>
            </a:r>
            <a:endParaRPr lang="zh-CN" altLang="en-US" sz="2800" b="1" dirty="0">
              <a:solidFill>
                <a:srgbClr val="002060"/>
              </a:solidFill>
            </a:endParaRPr>
          </a:p>
        </p:txBody>
      </p:sp>
      <p:pic>
        <p:nvPicPr>
          <p:cNvPr id="6" name="图片 5"/>
          <p:cNvPicPr>
            <a:picLocks noChangeAspect="1"/>
          </p:cNvPicPr>
          <p:nvPr/>
        </p:nvPicPr>
        <p:blipFill>
          <a:blip r:embed="rId2"/>
          <a:stretch>
            <a:fillRect/>
          </a:stretch>
        </p:blipFill>
        <p:spPr>
          <a:xfrm>
            <a:off x="1054100" y="793750"/>
            <a:ext cx="5572125" cy="2600325"/>
          </a:xfrm>
          <a:prstGeom prst="rect">
            <a:avLst/>
          </a:prstGeom>
        </p:spPr>
      </p:pic>
      <p:pic>
        <p:nvPicPr>
          <p:cNvPr id="7" name="图片 6"/>
          <p:cNvPicPr>
            <a:picLocks noChangeAspect="1"/>
          </p:cNvPicPr>
          <p:nvPr/>
        </p:nvPicPr>
        <p:blipFill>
          <a:blip r:embed="rId3"/>
          <a:stretch>
            <a:fillRect/>
          </a:stretch>
        </p:blipFill>
        <p:spPr>
          <a:xfrm>
            <a:off x="1054100" y="3394076"/>
            <a:ext cx="5572125" cy="3291718"/>
          </a:xfrm>
          <a:prstGeom prst="rect">
            <a:avLst/>
          </a:prstGeom>
        </p:spPr>
      </p:pic>
      <p:sp>
        <p:nvSpPr>
          <p:cNvPr id="8" name="文本框 7"/>
          <p:cNvSpPr txBox="1"/>
          <p:nvPr/>
        </p:nvSpPr>
        <p:spPr>
          <a:xfrm>
            <a:off x="6729412" y="2058987"/>
            <a:ext cx="3157538" cy="2308324"/>
          </a:xfrm>
          <a:prstGeom prst="rect">
            <a:avLst/>
          </a:prstGeom>
          <a:noFill/>
        </p:spPr>
        <p:txBody>
          <a:bodyPr wrap="square" rtlCol="0">
            <a:spAutoFit/>
          </a:bodyPr>
          <a:lstStyle/>
          <a:p>
            <a:r>
              <a:rPr lang="zh-CN" altLang="en-US" b="1" dirty="0" smtClean="0">
                <a:solidFill>
                  <a:srgbClr val="002060"/>
                </a:solidFill>
              </a:rPr>
              <a:t>  线头</a:t>
            </a:r>
            <a:r>
              <a:rPr lang="zh-CN" altLang="en-US" b="1" dirty="0">
                <a:solidFill>
                  <a:srgbClr val="002060"/>
                </a:solidFill>
              </a:rPr>
              <a:t>要根据自己的设备进行改进</a:t>
            </a:r>
            <a:r>
              <a:rPr lang="zh-CN" altLang="en-US" b="1" dirty="0" smtClean="0">
                <a:solidFill>
                  <a:srgbClr val="002060"/>
                </a:solidFill>
              </a:rPr>
              <a:t>，手</a:t>
            </a:r>
            <a:r>
              <a:rPr lang="zh-CN" altLang="en-US" b="1" dirty="0">
                <a:solidFill>
                  <a:srgbClr val="002060"/>
                </a:solidFill>
              </a:rPr>
              <a:t>台需要打开</a:t>
            </a:r>
            <a:r>
              <a:rPr lang="en-US" altLang="zh-CN" b="1" dirty="0" err="1">
                <a:solidFill>
                  <a:srgbClr val="002060"/>
                </a:solidFill>
              </a:rPr>
              <a:t>vox</a:t>
            </a:r>
            <a:r>
              <a:rPr lang="zh-CN" altLang="en-US" b="1" dirty="0">
                <a:solidFill>
                  <a:srgbClr val="002060"/>
                </a:solidFill>
              </a:rPr>
              <a:t>功能，</a:t>
            </a:r>
            <a:r>
              <a:rPr lang="zh-CN" altLang="en-US" b="1" dirty="0" smtClean="0">
                <a:solidFill>
                  <a:srgbClr val="002060"/>
                </a:solidFill>
              </a:rPr>
              <a:t>点击手机软件</a:t>
            </a:r>
            <a:r>
              <a:rPr lang="zh-CN" altLang="en-US" b="1" dirty="0">
                <a:solidFill>
                  <a:srgbClr val="002060"/>
                </a:solidFill>
              </a:rPr>
              <a:t>的发射，手机的声音会通过音频线直接进入手台触发</a:t>
            </a:r>
            <a:r>
              <a:rPr lang="zh-CN" altLang="en-US" b="1" dirty="0" smtClean="0">
                <a:solidFill>
                  <a:srgbClr val="002060"/>
                </a:solidFill>
              </a:rPr>
              <a:t>发射；接收时手台声音直接进入手机，注意</a:t>
            </a:r>
            <a:r>
              <a:rPr lang="zh-CN" altLang="en-US" b="1" dirty="0">
                <a:solidFill>
                  <a:srgbClr val="002060"/>
                </a:solidFill>
              </a:rPr>
              <a:t>调整手机和手台的音量达到收发效果最佳。</a:t>
            </a:r>
          </a:p>
        </p:txBody>
      </p:sp>
      <p:sp>
        <p:nvSpPr>
          <p:cNvPr id="9" name="文本框 8"/>
          <p:cNvSpPr txBox="1"/>
          <p:nvPr/>
        </p:nvSpPr>
        <p:spPr>
          <a:xfrm>
            <a:off x="6829425" y="6316462"/>
            <a:ext cx="2628900" cy="369332"/>
          </a:xfrm>
          <a:prstGeom prst="rect">
            <a:avLst/>
          </a:prstGeom>
          <a:noFill/>
        </p:spPr>
        <p:txBody>
          <a:bodyPr wrap="square" rtlCol="0">
            <a:spAutoFit/>
          </a:bodyPr>
          <a:lstStyle/>
          <a:p>
            <a:r>
              <a:rPr lang="zh-CN" altLang="en-US" dirty="0" smtClean="0"/>
              <a:t>图片来自</a:t>
            </a:r>
            <a:r>
              <a:rPr lang="en-US" altLang="zh-CN" dirty="0" smtClean="0"/>
              <a:t>CQ</a:t>
            </a:r>
            <a:r>
              <a:rPr lang="zh-CN" altLang="en-US" dirty="0" smtClean="0"/>
              <a:t>现代通信</a:t>
            </a:r>
            <a:endParaRPr lang="zh-CN" altLang="en-US" dirty="0"/>
          </a:p>
        </p:txBody>
      </p:sp>
      <p:sp>
        <p:nvSpPr>
          <p:cNvPr id="10" name="文本框 9"/>
          <p:cNvSpPr txBox="1"/>
          <p:nvPr/>
        </p:nvSpPr>
        <p:spPr>
          <a:xfrm>
            <a:off x="6729412" y="793750"/>
            <a:ext cx="3157538" cy="1200329"/>
          </a:xfrm>
          <a:prstGeom prst="rect">
            <a:avLst/>
          </a:prstGeom>
          <a:noFill/>
        </p:spPr>
        <p:txBody>
          <a:bodyPr wrap="square" rtlCol="0">
            <a:spAutoFit/>
          </a:bodyPr>
          <a:lstStyle/>
          <a:p>
            <a:r>
              <a:rPr lang="zh-CN" altLang="en-US" b="1" dirty="0" smtClean="0">
                <a:solidFill>
                  <a:srgbClr val="002060"/>
                </a:solidFill>
              </a:rPr>
              <a:t>  使用“空气连接”收发</a:t>
            </a:r>
            <a:r>
              <a:rPr lang="en-US" altLang="zh-CN" b="1" dirty="0" err="1" smtClean="0">
                <a:solidFill>
                  <a:srgbClr val="002060"/>
                </a:solidFill>
              </a:rPr>
              <a:t>sstv</a:t>
            </a:r>
            <a:r>
              <a:rPr lang="zh-CN" altLang="en-US" b="1" dirty="0" smtClean="0">
                <a:solidFill>
                  <a:srgbClr val="002060"/>
                </a:solidFill>
              </a:rPr>
              <a:t>时，难免会有环境音的干扰。我们可以使用音频线来避免环境音的干扰。</a:t>
            </a:r>
            <a:endParaRPr lang="zh-CN" altLang="en-US" b="1" dirty="0">
              <a:solidFill>
                <a:srgbClr val="002060"/>
              </a:solidFill>
            </a:endParaRPr>
          </a:p>
        </p:txBody>
      </p:sp>
    </p:spTree>
    <p:extLst>
      <p:ext uri="{BB962C8B-B14F-4D97-AF65-F5344CB8AC3E}">
        <p14:creationId xmlns:p14="http://schemas.microsoft.com/office/powerpoint/2010/main" val="204177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01600"/>
            <a:ext cx="2902143" cy="769441"/>
          </a:xfrm>
          <a:prstGeom prst="rect">
            <a:avLst/>
          </a:prstGeom>
        </p:spPr>
        <p:txBody>
          <a:bodyPr wrap="square">
            <a:spAutoFit/>
          </a:bodyPr>
          <a:lstStyle/>
          <a:p>
            <a:r>
              <a:rPr lang="en-US" altLang="zh-CN" sz="4400" b="1" dirty="0" smtClean="0">
                <a:solidFill>
                  <a:srgbClr val="FF0000"/>
                </a:solidFill>
              </a:rPr>
              <a:t>C</a:t>
            </a:r>
            <a:r>
              <a:rPr lang="en-US" altLang="zh-CN" sz="2400" b="1" dirty="0" smtClean="0">
                <a:solidFill>
                  <a:srgbClr val="002060"/>
                </a:solidFill>
              </a:rPr>
              <a:t>atalogue</a:t>
            </a:r>
            <a:r>
              <a:rPr lang="en-US" altLang="zh-CN" sz="2400" b="1" dirty="0" smtClean="0"/>
              <a:t>:</a:t>
            </a:r>
            <a:endParaRPr lang="zh-CN" altLang="en-US" sz="2400" b="1" dirty="0"/>
          </a:p>
        </p:txBody>
      </p:sp>
      <p:sp>
        <p:nvSpPr>
          <p:cNvPr id="3" name="矩形 2"/>
          <p:cNvSpPr/>
          <p:nvPr/>
        </p:nvSpPr>
        <p:spPr>
          <a:xfrm>
            <a:off x="215900" y="2044700"/>
            <a:ext cx="93980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solidFill>
                  <a:srgbClr val="002060"/>
                </a:solidFill>
              </a:rPr>
              <a:t>A</a:t>
            </a:r>
            <a:r>
              <a:rPr lang="zh-CN" altLang="en-US" sz="2800" b="1" dirty="0" smtClean="0">
                <a:solidFill>
                  <a:srgbClr val="002060"/>
                </a:solidFill>
              </a:rPr>
              <a:t>：什么是</a:t>
            </a:r>
            <a:r>
              <a:rPr lang="en-US" altLang="zh-CN" sz="2800" b="1" dirty="0" smtClean="0">
                <a:solidFill>
                  <a:srgbClr val="002060"/>
                </a:solidFill>
              </a:rPr>
              <a:t>SSTV</a:t>
            </a:r>
          </a:p>
          <a:p>
            <a:r>
              <a:rPr lang="en-US" altLang="zh-CN" sz="2800" b="1" dirty="0" smtClean="0">
                <a:solidFill>
                  <a:srgbClr val="002060"/>
                </a:solidFill>
              </a:rPr>
              <a:t>B</a:t>
            </a:r>
            <a:r>
              <a:rPr lang="zh-CN" altLang="en-US" sz="2800" b="1" dirty="0" smtClean="0">
                <a:solidFill>
                  <a:srgbClr val="002060"/>
                </a:solidFill>
              </a:rPr>
              <a:t>：怎么玩</a:t>
            </a:r>
            <a:r>
              <a:rPr lang="en-US" altLang="zh-CN" sz="2800" b="1" dirty="0" smtClean="0">
                <a:solidFill>
                  <a:srgbClr val="002060"/>
                </a:solidFill>
              </a:rPr>
              <a:t>SSTV</a:t>
            </a:r>
          </a:p>
          <a:p>
            <a:r>
              <a:rPr lang="en-US" altLang="zh-CN" sz="2800" b="1" dirty="0" smtClean="0">
                <a:solidFill>
                  <a:srgbClr val="002060"/>
                </a:solidFill>
              </a:rPr>
              <a:t>C</a:t>
            </a:r>
            <a:r>
              <a:rPr lang="zh-CN" altLang="en-US" sz="2800" b="1" dirty="0" smtClean="0">
                <a:solidFill>
                  <a:srgbClr val="002060"/>
                </a:solidFill>
              </a:rPr>
              <a:t>：用手机玩</a:t>
            </a:r>
            <a:r>
              <a:rPr lang="en-US" altLang="zh-CN" sz="2800" b="1" dirty="0" smtClean="0">
                <a:solidFill>
                  <a:srgbClr val="002060"/>
                </a:solidFill>
              </a:rPr>
              <a:t>SSTV</a:t>
            </a:r>
          </a:p>
          <a:p>
            <a:r>
              <a:rPr lang="en-US" altLang="zh-CN" sz="2800" b="1" dirty="0" smtClean="0">
                <a:solidFill>
                  <a:srgbClr val="002060"/>
                </a:solidFill>
              </a:rPr>
              <a:t>D</a:t>
            </a:r>
            <a:r>
              <a:rPr lang="zh-CN" altLang="en-US" sz="2800" b="1" dirty="0" smtClean="0">
                <a:solidFill>
                  <a:srgbClr val="002060"/>
                </a:solidFill>
              </a:rPr>
              <a:t>：用电脑玩</a:t>
            </a:r>
            <a:r>
              <a:rPr lang="en-US" altLang="zh-CN" sz="2800" b="1" dirty="0" smtClean="0">
                <a:solidFill>
                  <a:srgbClr val="002060"/>
                </a:solidFill>
              </a:rPr>
              <a:t>SSTV</a:t>
            </a:r>
          </a:p>
          <a:p>
            <a:r>
              <a:rPr lang="en-US" altLang="zh-CN" sz="2800" b="1" dirty="0" smtClean="0">
                <a:solidFill>
                  <a:srgbClr val="002060"/>
                </a:solidFill>
              </a:rPr>
              <a:t>E</a:t>
            </a:r>
            <a:r>
              <a:rPr lang="zh-CN" altLang="en-US" sz="2800" b="1" dirty="0" smtClean="0">
                <a:solidFill>
                  <a:srgbClr val="002060"/>
                </a:solidFill>
              </a:rPr>
              <a:t>：接收国际空间站</a:t>
            </a:r>
            <a:r>
              <a:rPr lang="en-US" altLang="zh-CN" sz="2800" b="1" dirty="0" smtClean="0">
                <a:solidFill>
                  <a:srgbClr val="002060"/>
                </a:solidFill>
              </a:rPr>
              <a:t>SSTV</a:t>
            </a:r>
          </a:p>
          <a:p>
            <a:r>
              <a:rPr lang="en-US" altLang="zh-CN" sz="2800" b="1" dirty="0" smtClean="0">
                <a:solidFill>
                  <a:srgbClr val="002060"/>
                </a:solidFill>
              </a:rPr>
              <a:t>F</a:t>
            </a:r>
            <a:r>
              <a:rPr lang="zh-CN" altLang="en-US" sz="2800" b="1" dirty="0" smtClean="0">
                <a:solidFill>
                  <a:srgbClr val="002060"/>
                </a:solidFill>
              </a:rPr>
              <a:t>：</a:t>
            </a:r>
            <a:r>
              <a:rPr lang="en-US" altLang="zh-CN" sz="2800" b="1" dirty="0" smtClean="0">
                <a:solidFill>
                  <a:srgbClr val="002060"/>
                </a:solidFill>
              </a:rPr>
              <a:t>SSTV</a:t>
            </a:r>
            <a:r>
              <a:rPr lang="zh-CN" altLang="en-US" sz="2800" b="1" dirty="0" smtClean="0">
                <a:solidFill>
                  <a:srgbClr val="002060"/>
                </a:solidFill>
              </a:rPr>
              <a:t>的信号报告</a:t>
            </a:r>
            <a:r>
              <a:rPr lang="zh-CN" altLang="en-US" sz="2800" b="1" dirty="0" smtClean="0">
                <a:solidFill>
                  <a:srgbClr val="002060"/>
                </a:solidFill>
              </a:rPr>
              <a:t>和通联</a:t>
            </a:r>
            <a:r>
              <a:rPr lang="zh-CN" altLang="en-US" sz="2800" b="1" dirty="0" smtClean="0">
                <a:solidFill>
                  <a:srgbClr val="002060"/>
                </a:solidFill>
              </a:rPr>
              <a:t>过程</a:t>
            </a:r>
            <a:endParaRPr lang="zh-CN" altLang="en-US" sz="2800" b="1" dirty="0">
              <a:solidFill>
                <a:srgbClr val="002060"/>
              </a:solidFill>
            </a:endParaRPr>
          </a:p>
        </p:txBody>
      </p:sp>
    </p:spTree>
    <p:extLst>
      <p:ext uri="{BB962C8B-B14F-4D97-AF65-F5344CB8AC3E}">
        <p14:creationId xmlns:p14="http://schemas.microsoft.com/office/powerpoint/2010/main" val="4004783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smtClean="0">
                <a:solidFill>
                  <a:srgbClr val="002060"/>
                </a:solidFill>
              </a:rPr>
              <a:t>1</a:t>
            </a:r>
            <a:endParaRPr lang="zh-CN" altLang="en-US" sz="2400" b="1" dirty="0">
              <a:solidFill>
                <a:srgbClr val="002060"/>
              </a:solidFill>
            </a:endParaRPr>
          </a:p>
        </p:txBody>
      </p:sp>
      <p:sp>
        <p:nvSpPr>
          <p:cNvPr id="3" name="矩形 2"/>
          <p:cNvSpPr/>
          <p:nvPr/>
        </p:nvSpPr>
        <p:spPr>
          <a:xfrm>
            <a:off x="357188" y="0"/>
            <a:ext cx="6272212" cy="962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2060"/>
                </a:solidFill>
              </a:rPr>
              <a:t>电脑端</a:t>
            </a:r>
            <a:r>
              <a:rPr lang="en-US" altLang="zh-CN" sz="2800" b="1" dirty="0" smtClean="0">
                <a:solidFill>
                  <a:srgbClr val="002060"/>
                </a:solidFill>
              </a:rPr>
              <a:t>MMSSTV</a:t>
            </a:r>
            <a:r>
              <a:rPr lang="zh-CN" altLang="en-US" sz="2800" b="1" dirty="0" smtClean="0">
                <a:solidFill>
                  <a:srgbClr val="002060"/>
                </a:solidFill>
              </a:rPr>
              <a:t>软件的简单使用</a:t>
            </a:r>
            <a:endParaRPr lang="zh-CN" altLang="en-US" sz="2800" b="1" dirty="0">
              <a:solidFill>
                <a:srgbClr val="002060"/>
              </a:solidFill>
            </a:endParaRPr>
          </a:p>
        </p:txBody>
      </p:sp>
      <p:pic>
        <p:nvPicPr>
          <p:cNvPr id="6" name="图片 5"/>
          <p:cNvPicPr>
            <a:picLocks noChangeAspect="1"/>
          </p:cNvPicPr>
          <p:nvPr/>
        </p:nvPicPr>
        <p:blipFill>
          <a:blip r:embed="rId2"/>
          <a:stretch>
            <a:fillRect/>
          </a:stretch>
        </p:blipFill>
        <p:spPr>
          <a:xfrm>
            <a:off x="838487" y="1219327"/>
            <a:ext cx="4600000" cy="2047619"/>
          </a:xfrm>
          <a:prstGeom prst="rect">
            <a:avLst/>
          </a:prstGeom>
        </p:spPr>
      </p:pic>
      <p:sp>
        <p:nvSpPr>
          <p:cNvPr id="7" name="文本框 6"/>
          <p:cNvSpPr txBox="1"/>
          <p:nvPr/>
        </p:nvSpPr>
        <p:spPr>
          <a:xfrm>
            <a:off x="838487" y="745390"/>
            <a:ext cx="4600000" cy="369332"/>
          </a:xfrm>
          <a:prstGeom prst="rect">
            <a:avLst/>
          </a:prstGeom>
          <a:noFill/>
        </p:spPr>
        <p:txBody>
          <a:bodyPr wrap="square" rtlCol="0">
            <a:spAutoFit/>
          </a:bodyPr>
          <a:lstStyle/>
          <a:p>
            <a:r>
              <a:rPr lang="zh-CN" altLang="en-US" dirty="0" smtClean="0"/>
              <a:t>压缩包内提供了三个版本，按需取用</a:t>
            </a:r>
            <a:endParaRPr lang="zh-CN" altLang="en-US" dirty="0"/>
          </a:p>
        </p:txBody>
      </p:sp>
    </p:spTree>
    <p:extLst>
      <p:ext uri="{BB962C8B-B14F-4D97-AF65-F5344CB8AC3E}">
        <p14:creationId xmlns:p14="http://schemas.microsoft.com/office/powerpoint/2010/main" val="100022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2</a:t>
            </a:r>
            <a:endParaRPr lang="zh-CN" altLang="en-US" sz="2400" b="1" dirty="0">
              <a:solidFill>
                <a:srgbClr val="002060"/>
              </a:solidFill>
            </a:endParaRPr>
          </a:p>
        </p:txBody>
      </p:sp>
      <p:sp>
        <p:nvSpPr>
          <p:cNvPr id="3" name="文本框 2"/>
          <p:cNvSpPr txBox="1"/>
          <p:nvPr/>
        </p:nvSpPr>
        <p:spPr>
          <a:xfrm>
            <a:off x="1054100" y="609084"/>
            <a:ext cx="4121641" cy="923330"/>
          </a:xfrm>
          <a:prstGeom prst="rect">
            <a:avLst/>
          </a:prstGeom>
          <a:noFill/>
        </p:spPr>
        <p:txBody>
          <a:bodyPr wrap="none" rtlCol="0">
            <a:spAutoFit/>
          </a:bodyPr>
          <a:lstStyle/>
          <a:p>
            <a:r>
              <a:rPr lang="zh-CN" altLang="en-US" dirty="0" smtClean="0"/>
              <a:t>我们以汉化版来介绍</a:t>
            </a:r>
            <a:r>
              <a:rPr lang="en-US" altLang="zh-CN" dirty="0" err="1" smtClean="0"/>
              <a:t>mmsstv</a:t>
            </a:r>
            <a:r>
              <a:rPr lang="zh-CN" altLang="en-US" dirty="0" smtClean="0"/>
              <a:t>的</a:t>
            </a:r>
            <a:r>
              <a:rPr lang="en-US" altLang="zh-CN" dirty="0" err="1" smtClean="0"/>
              <a:t>sstv</a:t>
            </a:r>
            <a:r>
              <a:rPr lang="zh-CN" altLang="en-US" dirty="0" smtClean="0"/>
              <a:t>收发</a:t>
            </a:r>
            <a:endParaRPr lang="en-US" altLang="zh-CN" dirty="0" smtClean="0"/>
          </a:p>
          <a:p>
            <a:endParaRPr lang="en-US" altLang="zh-CN" dirty="0" smtClean="0"/>
          </a:p>
          <a:p>
            <a:r>
              <a:rPr lang="zh-CN" altLang="en-US" dirty="0" smtClean="0"/>
              <a:t>首先直接打开汉化版</a:t>
            </a:r>
            <a:r>
              <a:rPr lang="en-US" altLang="zh-CN" dirty="0" smtClean="0"/>
              <a:t>exe</a:t>
            </a:r>
            <a:endParaRPr lang="zh-CN" altLang="en-US" dirty="0"/>
          </a:p>
        </p:txBody>
      </p:sp>
      <p:pic>
        <p:nvPicPr>
          <p:cNvPr id="4" name="图片 3"/>
          <p:cNvPicPr>
            <a:picLocks noChangeAspect="1"/>
          </p:cNvPicPr>
          <p:nvPr/>
        </p:nvPicPr>
        <p:blipFill>
          <a:blip r:embed="rId2"/>
          <a:stretch>
            <a:fillRect/>
          </a:stretch>
        </p:blipFill>
        <p:spPr>
          <a:xfrm>
            <a:off x="590550" y="1549916"/>
            <a:ext cx="6175375" cy="4639174"/>
          </a:xfrm>
          <a:prstGeom prst="rect">
            <a:avLst/>
          </a:prstGeom>
        </p:spPr>
      </p:pic>
      <p:sp>
        <p:nvSpPr>
          <p:cNvPr id="5" name="文本框 4"/>
          <p:cNvSpPr txBox="1"/>
          <p:nvPr/>
        </p:nvSpPr>
        <p:spPr>
          <a:xfrm>
            <a:off x="590550" y="3286930"/>
            <a:ext cx="3962944" cy="369332"/>
          </a:xfrm>
          <a:prstGeom prst="rect">
            <a:avLst/>
          </a:prstGeom>
          <a:noFill/>
        </p:spPr>
        <p:txBody>
          <a:bodyPr wrap="none" rtlCol="0">
            <a:spAutoFit/>
          </a:bodyPr>
          <a:lstStyle/>
          <a:p>
            <a:r>
              <a:rPr lang="zh-CN" altLang="en-US" dirty="0" smtClean="0">
                <a:solidFill>
                  <a:srgbClr val="FF0000"/>
                </a:solidFill>
              </a:rPr>
              <a:t>输入自己的呼号</a:t>
            </a:r>
            <a:r>
              <a:rPr lang="en-US" altLang="zh-CN" dirty="0" smtClean="0">
                <a:solidFill>
                  <a:srgbClr val="FF0000"/>
                </a:solidFill>
              </a:rPr>
              <a:t>(</a:t>
            </a:r>
            <a:r>
              <a:rPr lang="zh-CN" altLang="en-US" dirty="0" smtClean="0">
                <a:solidFill>
                  <a:srgbClr val="FF0000"/>
                </a:solidFill>
              </a:rPr>
              <a:t>没有呼号可以不输）</a:t>
            </a:r>
            <a:endParaRPr lang="en-US" altLang="zh-CN" dirty="0" smtClean="0">
              <a:solidFill>
                <a:srgbClr val="FF0000"/>
              </a:solidFill>
            </a:endParaRPr>
          </a:p>
        </p:txBody>
      </p:sp>
      <p:pic>
        <p:nvPicPr>
          <p:cNvPr id="10" name="图片 9"/>
          <p:cNvPicPr>
            <a:picLocks noChangeAspect="1"/>
          </p:cNvPicPr>
          <p:nvPr/>
        </p:nvPicPr>
        <p:blipFill>
          <a:blip r:embed="rId3"/>
          <a:stretch>
            <a:fillRect/>
          </a:stretch>
        </p:blipFill>
        <p:spPr>
          <a:xfrm>
            <a:off x="8329509" y="1486020"/>
            <a:ext cx="3123809" cy="1914286"/>
          </a:xfrm>
          <a:prstGeom prst="rect">
            <a:avLst/>
          </a:prstGeom>
        </p:spPr>
      </p:pic>
      <p:pic>
        <p:nvPicPr>
          <p:cNvPr id="11" name="图片 10"/>
          <p:cNvPicPr>
            <a:picLocks noChangeAspect="1"/>
          </p:cNvPicPr>
          <p:nvPr/>
        </p:nvPicPr>
        <p:blipFill>
          <a:blip r:embed="rId4"/>
          <a:stretch>
            <a:fillRect/>
          </a:stretch>
        </p:blipFill>
        <p:spPr>
          <a:xfrm>
            <a:off x="7412821" y="3755038"/>
            <a:ext cx="4638095" cy="2219048"/>
          </a:xfrm>
          <a:prstGeom prst="rect">
            <a:avLst/>
          </a:prstGeom>
        </p:spPr>
      </p:pic>
      <p:sp>
        <p:nvSpPr>
          <p:cNvPr id="12" name="右箭头 11"/>
          <p:cNvSpPr/>
          <p:nvPr/>
        </p:nvSpPr>
        <p:spPr>
          <a:xfrm>
            <a:off x="7029450" y="2157413"/>
            <a:ext cx="663575" cy="2857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下箭头 12"/>
          <p:cNvSpPr/>
          <p:nvPr/>
        </p:nvSpPr>
        <p:spPr>
          <a:xfrm>
            <a:off x="9572324" y="3399892"/>
            <a:ext cx="319090" cy="3693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文本框 13"/>
          <p:cNvSpPr txBox="1"/>
          <p:nvPr/>
        </p:nvSpPr>
        <p:spPr>
          <a:xfrm>
            <a:off x="6765925" y="2467811"/>
            <a:ext cx="3877985" cy="369332"/>
          </a:xfrm>
          <a:prstGeom prst="rect">
            <a:avLst/>
          </a:prstGeom>
          <a:noFill/>
        </p:spPr>
        <p:txBody>
          <a:bodyPr wrap="none" rtlCol="0">
            <a:spAutoFit/>
          </a:bodyPr>
          <a:lstStyle/>
          <a:p>
            <a:r>
              <a:rPr lang="zh-CN" altLang="en-US" dirty="0" smtClean="0">
                <a:solidFill>
                  <a:srgbClr val="FF0000"/>
                </a:solidFill>
              </a:rPr>
              <a:t>弹出两个窗口，不用管它，都点确定</a:t>
            </a:r>
            <a:endParaRPr lang="zh-CN" altLang="en-US" dirty="0">
              <a:solidFill>
                <a:srgbClr val="FF0000"/>
              </a:solidFill>
            </a:endParaRPr>
          </a:p>
        </p:txBody>
      </p:sp>
      <p:sp>
        <p:nvSpPr>
          <p:cNvPr id="16" name="椭圆 15"/>
          <p:cNvSpPr/>
          <p:nvPr/>
        </p:nvSpPr>
        <p:spPr>
          <a:xfrm>
            <a:off x="10144125" y="2924625"/>
            <a:ext cx="1309193" cy="4691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41723" y="5480281"/>
            <a:ext cx="1309193" cy="4691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5076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7000" y="152400"/>
            <a:ext cx="11467675" cy="6657842"/>
            <a:chOff x="127000" y="152400"/>
            <a:chExt cx="11467675" cy="6657842"/>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2060"/>
                  </a:solidFill>
                </a:rPr>
                <a:t>D</a:t>
              </a:r>
              <a:r>
                <a:rPr lang="en-US" altLang="zh-CN" sz="2400" b="1" dirty="0" smtClean="0">
                  <a:solidFill>
                    <a:srgbClr val="002060"/>
                  </a:solidFill>
                </a:rPr>
                <a:t>3</a:t>
              </a:r>
              <a:endParaRPr lang="zh-CN" altLang="en-US" sz="2400" b="1" dirty="0">
                <a:solidFill>
                  <a:srgbClr val="002060"/>
                </a:solidFill>
              </a:endParaRPr>
            </a:p>
          </p:txBody>
        </p:sp>
        <p:pic>
          <p:nvPicPr>
            <p:cNvPr id="3" name="图片 2"/>
            <p:cNvPicPr>
              <a:picLocks noChangeAspect="1"/>
            </p:cNvPicPr>
            <p:nvPr/>
          </p:nvPicPr>
          <p:blipFill>
            <a:blip r:embed="rId2"/>
            <a:stretch>
              <a:fillRect/>
            </a:stretch>
          </p:blipFill>
          <p:spPr>
            <a:xfrm>
              <a:off x="428198" y="793750"/>
              <a:ext cx="11166477" cy="6016492"/>
            </a:xfrm>
            <a:prstGeom prst="rect">
              <a:avLst/>
            </a:prstGeom>
          </p:spPr>
        </p:pic>
        <p:sp>
          <p:nvSpPr>
            <p:cNvPr id="4" name="矩形 3"/>
            <p:cNvSpPr/>
            <p:nvPr/>
          </p:nvSpPr>
          <p:spPr>
            <a:xfrm>
              <a:off x="428197" y="1085850"/>
              <a:ext cx="2721401" cy="2351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90984" y="1187053"/>
              <a:ext cx="1733551" cy="2316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68679" y="3618739"/>
              <a:ext cx="11085514" cy="3009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29226" y="1187053"/>
              <a:ext cx="6324967" cy="2250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42975" y="1728788"/>
              <a:ext cx="1338828" cy="369332"/>
            </a:xfrm>
            <a:prstGeom prst="rect">
              <a:avLst/>
            </a:prstGeom>
            <a:noFill/>
          </p:spPr>
          <p:txBody>
            <a:bodyPr wrap="none" rtlCol="0">
              <a:spAutoFit/>
            </a:bodyPr>
            <a:lstStyle/>
            <a:p>
              <a:r>
                <a:rPr lang="zh-CN" altLang="en-US" dirty="0" smtClean="0">
                  <a:solidFill>
                    <a:srgbClr val="FF0000"/>
                  </a:solidFill>
                </a:rPr>
                <a:t>收发控制区</a:t>
              </a:r>
              <a:endParaRPr lang="zh-CN" altLang="en-US" dirty="0">
                <a:solidFill>
                  <a:srgbClr val="FF0000"/>
                </a:solidFill>
              </a:endParaRPr>
            </a:p>
          </p:txBody>
        </p:sp>
        <p:sp>
          <p:nvSpPr>
            <p:cNvPr id="10" name="文本框 9"/>
            <p:cNvSpPr txBox="1"/>
            <p:nvPr/>
          </p:nvSpPr>
          <p:spPr>
            <a:xfrm>
              <a:off x="6011436" y="2345531"/>
              <a:ext cx="2031325" cy="369332"/>
            </a:xfrm>
            <a:prstGeom prst="rect">
              <a:avLst/>
            </a:prstGeom>
            <a:noFill/>
          </p:spPr>
          <p:txBody>
            <a:bodyPr wrap="none" rtlCol="0">
              <a:spAutoFit/>
            </a:bodyPr>
            <a:lstStyle/>
            <a:p>
              <a:r>
                <a:rPr lang="zh-CN" altLang="en-US" dirty="0" smtClean="0">
                  <a:solidFill>
                    <a:srgbClr val="FF0000"/>
                  </a:solidFill>
                </a:rPr>
                <a:t>频谱和日志记录区</a:t>
              </a:r>
              <a:endParaRPr lang="zh-CN" altLang="en-US" dirty="0">
                <a:solidFill>
                  <a:srgbClr val="FF0000"/>
                </a:solidFill>
              </a:endParaRPr>
            </a:p>
          </p:txBody>
        </p:sp>
        <p:sp>
          <p:nvSpPr>
            <p:cNvPr id="11" name="文本框 10"/>
            <p:cNvSpPr txBox="1"/>
            <p:nvPr/>
          </p:nvSpPr>
          <p:spPr>
            <a:xfrm>
              <a:off x="3307273" y="4667250"/>
              <a:ext cx="1800493" cy="369332"/>
            </a:xfrm>
            <a:prstGeom prst="rect">
              <a:avLst/>
            </a:prstGeom>
            <a:noFill/>
          </p:spPr>
          <p:txBody>
            <a:bodyPr wrap="none" rtlCol="0">
              <a:spAutoFit/>
            </a:bodyPr>
            <a:lstStyle/>
            <a:p>
              <a:r>
                <a:rPr lang="zh-CN" altLang="en-US" dirty="0" smtClean="0">
                  <a:solidFill>
                    <a:srgbClr val="FF0000"/>
                  </a:solidFill>
                </a:rPr>
                <a:t>图片文字选择区</a:t>
              </a:r>
              <a:endParaRPr lang="zh-CN" altLang="en-US" dirty="0">
                <a:solidFill>
                  <a:srgbClr val="FF0000"/>
                </a:solidFill>
              </a:endParaRPr>
            </a:p>
          </p:txBody>
        </p:sp>
        <p:sp>
          <p:nvSpPr>
            <p:cNvPr id="12" name="文本框 11"/>
            <p:cNvSpPr txBox="1"/>
            <p:nvPr/>
          </p:nvSpPr>
          <p:spPr>
            <a:xfrm>
              <a:off x="3307273" y="2021579"/>
              <a:ext cx="1338828" cy="369332"/>
            </a:xfrm>
            <a:prstGeom prst="rect">
              <a:avLst/>
            </a:prstGeom>
            <a:noFill/>
          </p:spPr>
          <p:txBody>
            <a:bodyPr wrap="none" rtlCol="0">
              <a:spAutoFit/>
            </a:bodyPr>
            <a:lstStyle/>
            <a:p>
              <a:r>
                <a:rPr lang="zh-CN" altLang="en-US" dirty="0" smtClean="0">
                  <a:solidFill>
                    <a:srgbClr val="FF0000"/>
                  </a:solidFill>
                </a:rPr>
                <a:t>模式选择区</a:t>
              </a:r>
              <a:endParaRPr lang="zh-CN" altLang="en-US" dirty="0">
                <a:solidFill>
                  <a:srgbClr val="FF0000"/>
                </a:solidFill>
              </a:endParaRPr>
            </a:p>
          </p:txBody>
        </p:sp>
      </p:grpSp>
      <p:sp>
        <p:nvSpPr>
          <p:cNvPr id="14" name="文本框 13"/>
          <p:cNvSpPr txBox="1"/>
          <p:nvPr/>
        </p:nvSpPr>
        <p:spPr>
          <a:xfrm>
            <a:off x="986125" y="315909"/>
            <a:ext cx="1422184" cy="369332"/>
          </a:xfrm>
          <a:prstGeom prst="rect">
            <a:avLst/>
          </a:prstGeom>
          <a:noFill/>
        </p:spPr>
        <p:txBody>
          <a:bodyPr wrap="none" rtlCol="0">
            <a:spAutoFit/>
          </a:bodyPr>
          <a:lstStyle/>
          <a:p>
            <a:r>
              <a:rPr lang="en-US" altLang="zh-CN" dirty="0" err="1" smtClean="0"/>
              <a:t>Mmsstv</a:t>
            </a:r>
            <a:r>
              <a:rPr lang="zh-CN" altLang="en-US" dirty="0" smtClean="0"/>
              <a:t>界面</a:t>
            </a:r>
            <a:endParaRPr lang="en-US" altLang="zh-CN" dirty="0" smtClean="0"/>
          </a:p>
        </p:txBody>
      </p:sp>
    </p:spTree>
    <p:extLst>
      <p:ext uri="{BB962C8B-B14F-4D97-AF65-F5344CB8AC3E}">
        <p14:creationId xmlns:p14="http://schemas.microsoft.com/office/powerpoint/2010/main" val="190187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4</a:t>
            </a:r>
            <a:endParaRPr lang="zh-CN" altLang="en-US" sz="2400" b="1" dirty="0">
              <a:solidFill>
                <a:srgbClr val="002060"/>
              </a:solidFill>
            </a:endParaRPr>
          </a:p>
        </p:txBody>
      </p:sp>
      <p:pic>
        <p:nvPicPr>
          <p:cNvPr id="3" name="图片 2"/>
          <p:cNvPicPr>
            <a:picLocks noChangeAspect="1"/>
          </p:cNvPicPr>
          <p:nvPr/>
        </p:nvPicPr>
        <p:blipFill rotWithShape="1">
          <a:blip r:embed="rId2"/>
          <a:srcRect t="1" r="62111" b="65624"/>
          <a:stretch/>
        </p:blipFill>
        <p:spPr>
          <a:xfrm>
            <a:off x="704850" y="1922463"/>
            <a:ext cx="4195762" cy="2140233"/>
          </a:xfrm>
          <a:prstGeom prst="rect">
            <a:avLst/>
          </a:prstGeom>
        </p:spPr>
      </p:pic>
      <p:pic>
        <p:nvPicPr>
          <p:cNvPr id="4" name="图片 3"/>
          <p:cNvPicPr>
            <a:picLocks noChangeAspect="1"/>
          </p:cNvPicPr>
          <p:nvPr/>
        </p:nvPicPr>
        <p:blipFill>
          <a:blip r:embed="rId3"/>
          <a:stretch>
            <a:fillRect/>
          </a:stretch>
        </p:blipFill>
        <p:spPr>
          <a:xfrm>
            <a:off x="5343905" y="1536700"/>
            <a:ext cx="6675654" cy="4478338"/>
          </a:xfrm>
          <a:prstGeom prst="rect">
            <a:avLst/>
          </a:prstGeom>
        </p:spPr>
      </p:pic>
      <p:sp>
        <p:nvSpPr>
          <p:cNvPr id="5" name="右箭头 4"/>
          <p:cNvSpPr/>
          <p:nvPr/>
        </p:nvSpPr>
        <p:spPr>
          <a:xfrm>
            <a:off x="5157977" y="2814638"/>
            <a:ext cx="642938" cy="4384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500187" y="424418"/>
            <a:ext cx="1107996" cy="369332"/>
          </a:xfrm>
          <a:prstGeom prst="rect">
            <a:avLst/>
          </a:prstGeom>
          <a:noFill/>
        </p:spPr>
        <p:txBody>
          <a:bodyPr wrap="none" rtlCol="0">
            <a:spAutoFit/>
          </a:bodyPr>
          <a:lstStyle/>
          <a:p>
            <a:r>
              <a:rPr lang="zh-CN" altLang="en-US" dirty="0" smtClean="0"/>
              <a:t>设置音频</a:t>
            </a:r>
            <a:endParaRPr lang="zh-CN" altLang="en-US" dirty="0"/>
          </a:p>
        </p:txBody>
      </p:sp>
      <p:sp>
        <p:nvSpPr>
          <p:cNvPr id="7" name="文本框 6"/>
          <p:cNvSpPr txBox="1"/>
          <p:nvPr/>
        </p:nvSpPr>
        <p:spPr>
          <a:xfrm>
            <a:off x="6080394" y="496371"/>
            <a:ext cx="4987263" cy="923330"/>
          </a:xfrm>
          <a:prstGeom prst="rect">
            <a:avLst/>
          </a:prstGeom>
          <a:noFill/>
        </p:spPr>
        <p:txBody>
          <a:bodyPr wrap="none" rtlCol="0">
            <a:spAutoFit/>
          </a:bodyPr>
          <a:lstStyle/>
          <a:p>
            <a:r>
              <a:rPr lang="zh-CN" altLang="en-US" dirty="0" smtClean="0"/>
              <a:t>音频</a:t>
            </a:r>
            <a:r>
              <a:rPr lang="en-US" altLang="zh-CN" dirty="0" smtClean="0"/>
              <a:t>in</a:t>
            </a:r>
            <a:r>
              <a:rPr lang="zh-CN" altLang="en-US" dirty="0" smtClean="0"/>
              <a:t>设置为</a:t>
            </a:r>
            <a:r>
              <a:rPr lang="zh-CN" altLang="en-US" dirty="0" smtClean="0">
                <a:solidFill>
                  <a:srgbClr val="FF0000"/>
                </a:solidFill>
              </a:rPr>
              <a:t>电脑麦克风</a:t>
            </a:r>
            <a:endParaRPr lang="en-US" altLang="zh-CN" dirty="0" smtClean="0">
              <a:solidFill>
                <a:srgbClr val="FF0000"/>
              </a:solidFill>
            </a:endParaRPr>
          </a:p>
          <a:p>
            <a:r>
              <a:rPr lang="en-US" altLang="zh-CN" dirty="0" smtClean="0"/>
              <a:t>     Out</a:t>
            </a:r>
            <a:r>
              <a:rPr lang="zh-CN" altLang="en-US" dirty="0" smtClean="0"/>
              <a:t>设置为</a:t>
            </a:r>
            <a:r>
              <a:rPr lang="zh-CN" altLang="en-US" dirty="0" smtClean="0">
                <a:solidFill>
                  <a:srgbClr val="FF0000"/>
                </a:solidFill>
              </a:rPr>
              <a:t>电脑扬声器</a:t>
            </a:r>
            <a:endParaRPr lang="en-US" altLang="zh-CN" dirty="0" smtClean="0">
              <a:solidFill>
                <a:srgbClr val="FF0000"/>
              </a:solidFill>
            </a:endParaRPr>
          </a:p>
          <a:p>
            <a:r>
              <a:rPr lang="zh-CN" altLang="en-US" dirty="0" smtClean="0"/>
              <a:t>*如</a:t>
            </a:r>
            <a:r>
              <a:rPr lang="zh-CN" altLang="en-US" dirty="0" smtClean="0"/>
              <a:t>使用盒子或者电台自带声卡则选都选</a:t>
            </a:r>
            <a:r>
              <a:rPr lang="en-US" altLang="zh-CN" dirty="0" err="1" smtClean="0"/>
              <a:t>usb</a:t>
            </a:r>
            <a:r>
              <a:rPr lang="zh-CN" altLang="en-US" dirty="0" smtClean="0"/>
              <a:t>声卡</a:t>
            </a:r>
            <a:endParaRPr lang="zh-CN" altLang="en-US" dirty="0"/>
          </a:p>
        </p:txBody>
      </p:sp>
    </p:spTree>
    <p:extLst>
      <p:ext uri="{BB962C8B-B14F-4D97-AF65-F5344CB8AC3E}">
        <p14:creationId xmlns:p14="http://schemas.microsoft.com/office/powerpoint/2010/main" val="687573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2060"/>
                </a:solidFill>
              </a:rPr>
              <a:t>D</a:t>
            </a:r>
            <a:r>
              <a:rPr lang="en-US" altLang="zh-CN" sz="2400" b="1" dirty="0" smtClean="0">
                <a:solidFill>
                  <a:srgbClr val="002060"/>
                </a:solidFill>
              </a:rPr>
              <a:t>5</a:t>
            </a:r>
            <a:endParaRPr lang="zh-CN" altLang="en-US" sz="2400" b="1" dirty="0">
              <a:solidFill>
                <a:srgbClr val="002060"/>
              </a:solidFill>
            </a:endParaRPr>
          </a:p>
        </p:txBody>
      </p:sp>
      <p:pic>
        <p:nvPicPr>
          <p:cNvPr id="3" name="图片 2"/>
          <p:cNvPicPr>
            <a:picLocks noChangeAspect="1"/>
          </p:cNvPicPr>
          <p:nvPr/>
        </p:nvPicPr>
        <p:blipFill>
          <a:blip r:embed="rId2"/>
          <a:stretch>
            <a:fillRect/>
          </a:stretch>
        </p:blipFill>
        <p:spPr>
          <a:xfrm>
            <a:off x="1743455" y="933705"/>
            <a:ext cx="6076190" cy="4076190"/>
          </a:xfrm>
          <a:prstGeom prst="rect">
            <a:avLst/>
          </a:prstGeom>
        </p:spPr>
      </p:pic>
      <p:sp>
        <p:nvSpPr>
          <p:cNvPr id="4" name="椭圆 3"/>
          <p:cNvSpPr/>
          <p:nvPr/>
        </p:nvSpPr>
        <p:spPr>
          <a:xfrm>
            <a:off x="5857876" y="2657476"/>
            <a:ext cx="1743075" cy="1014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09702" y="933705"/>
            <a:ext cx="1319212" cy="592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36898" y="3463299"/>
            <a:ext cx="2100263" cy="369332"/>
          </a:xfrm>
          <a:prstGeom prst="rect">
            <a:avLst/>
          </a:prstGeom>
          <a:noFill/>
        </p:spPr>
        <p:txBody>
          <a:bodyPr wrap="square" rtlCol="0">
            <a:spAutoFit/>
          </a:bodyPr>
          <a:lstStyle/>
          <a:p>
            <a:r>
              <a:rPr lang="zh-CN" altLang="en-US" dirty="0" smtClean="0">
                <a:solidFill>
                  <a:srgbClr val="FF0000"/>
                </a:solidFill>
              </a:rPr>
              <a:t>三个点上对勾</a:t>
            </a:r>
            <a:endParaRPr lang="zh-CN" altLang="en-US" dirty="0">
              <a:solidFill>
                <a:srgbClr val="FF0000"/>
              </a:solidFill>
            </a:endParaRPr>
          </a:p>
        </p:txBody>
      </p:sp>
      <p:sp>
        <p:nvSpPr>
          <p:cNvPr id="7" name="文本框 6"/>
          <p:cNvSpPr txBox="1"/>
          <p:nvPr/>
        </p:nvSpPr>
        <p:spPr>
          <a:xfrm>
            <a:off x="1157289" y="5576643"/>
            <a:ext cx="10444161" cy="646331"/>
          </a:xfrm>
          <a:prstGeom prst="rect">
            <a:avLst/>
          </a:prstGeom>
          <a:noFill/>
        </p:spPr>
        <p:txBody>
          <a:bodyPr wrap="square" rtlCol="0">
            <a:spAutoFit/>
          </a:bodyPr>
          <a:lstStyle/>
          <a:p>
            <a:r>
              <a:rPr lang="zh-CN" altLang="en-US" dirty="0" smtClean="0"/>
              <a:t>到此就可以接收了，当有</a:t>
            </a:r>
            <a:r>
              <a:rPr lang="en-US" altLang="zh-CN" dirty="0" err="1" smtClean="0"/>
              <a:t>sstv</a:t>
            </a:r>
            <a:r>
              <a:rPr lang="zh-CN" altLang="en-US" dirty="0" smtClean="0"/>
              <a:t>声音进来的时候软件会自动开始解码，图片会在接收框中逐行显示出来，直到图片发送结束。</a:t>
            </a:r>
            <a:endParaRPr lang="zh-CN" altLang="en-US" dirty="0"/>
          </a:p>
        </p:txBody>
      </p:sp>
      <p:pic>
        <p:nvPicPr>
          <p:cNvPr id="8" name="图片 7"/>
          <p:cNvPicPr>
            <a:picLocks noChangeAspect="1"/>
          </p:cNvPicPr>
          <p:nvPr/>
        </p:nvPicPr>
        <p:blipFill>
          <a:blip r:embed="rId3"/>
          <a:stretch>
            <a:fillRect/>
          </a:stretch>
        </p:blipFill>
        <p:spPr>
          <a:xfrm>
            <a:off x="9337161" y="1357514"/>
            <a:ext cx="2380952" cy="3228571"/>
          </a:xfrm>
          <a:prstGeom prst="rect">
            <a:avLst/>
          </a:prstGeom>
        </p:spPr>
      </p:pic>
      <p:sp>
        <p:nvSpPr>
          <p:cNvPr id="9" name="文本框 8"/>
          <p:cNvSpPr txBox="1"/>
          <p:nvPr/>
        </p:nvSpPr>
        <p:spPr>
          <a:xfrm>
            <a:off x="8420510" y="1975260"/>
            <a:ext cx="2100263" cy="369332"/>
          </a:xfrm>
          <a:prstGeom prst="rect">
            <a:avLst/>
          </a:prstGeom>
          <a:noFill/>
        </p:spPr>
        <p:txBody>
          <a:bodyPr wrap="square" rtlCol="0">
            <a:spAutoFit/>
          </a:bodyPr>
          <a:lstStyle/>
          <a:p>
            <a:r>
              <a:rPr lang="zh-CN" altLang="en-US" dirty="0" smtClean="0">
                <a:solidFill>
                  <a:srgbClr val="FF0000"/>
                </a:solidFill>
              </a:rPr>
              <a:t>接收模式选自动</a:t>
            </a:r>
            <a:endParaRPr lang="zh-CN" altLang="en-US" dirty="0">
              <a:solidFill>
                <a:srgbClr val="FF0000"/>
              </a:solidFill>
            </a:endParaRPr>
          </a:p>
        </p:txBody>
      </p:sp>
    </p:spTree>
    <p:extLst>
      <p:ext uri="{BB962C8B-B14F-4D97-AF65-F5344CB8AC3E}">
        <p14:creationId xmlns:p14="http://schemas.microsoft.com/office/powerpoint/2010/main" val="1213968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6</a:t>
            </a:r>
            <a:endParaRPr lang="zh-CN" altLang="en-US" sz="2400" b="1" dirty="0">
              <a:solidFill>
                <a:srgbClr val="002060"/>
              </a:solidFill>
            </a:endParaRPr>
          </a:p>
        </p:txBody>
      </p:sp>
      <p:sp>
        <p:nvSpPr>
          <p:cNvPr id="10" name="文本框 9"/>
          <p:cNvSpPr txBox="1"/>
          <p:nvPr/>
        </p:nvSpPr>
        <p:spPr>
          <a:xfrm>
            <a:off x="931648" y="288409"/>
            <a:ext cx="1784463" cy="369332"/>
          </a:xfrm>
          <a:prstGeom prst="rect">
            <a:avLst/>
          </a:prstGeom>
          <a:noFill/>
        </p:spPr>
        <p:txBody>
          <a:bodyPr wrap="none" rtlCol="0">
            <a:spAutoFit/>
          </a:bodyPr>
          <a:lstStyle/>
          <a:p>
            <a:r>
              <a:rPr lang="en-US" altLang="zh-CN" dirty="0" err="1" smtClean="0"/>
              <a:t>Mmsstv</a:t>
            </a:r>
            <a:r>
              <a:rPr lang="zh-CN" altLang="en-US" dirty="0" smtClean="0"/>
              <a:t>发送</a:t>
            </a:r>
            <a:r>
              <a:rPr lang="en-US" altLang="zh-CN" dirty="0" err="1" smtClean="0"/>
              <a:t>sstv</a:t>
            </a:r>
            <a:endParaRPr lang="zh-CN" altLang="en-US" dirty="0"/>
          </a:p>
        </p:txBody>
      </p:sp>
      <p:pic>
        <p:nvPicPr>
          <p:cNvPr id="11" name="图片 10"/>
          <p:cNvPicPr>
            <a:picLocks noChangeAspect="1"/>
          </p:cNvPicPr>
          <p:nvPr/>
        </p:nvPicPr>
        <p:blipFill>
          <a:blip r:embed="rId2"/>
          <a:stretch>
            <a:fillRect/>
          </a:stretch>
        </p:blipFill>
        <p:spPr>
          <a:xfrm>
            <a:off x="517531" y="2163704"/>
            <a:ext cx="4885649" cy="1498366"/>
          </a:xfrm>
          <a:prstGeom prst="rect">
            <a:avLst/>
          </a:prstGeom>
        </p:spPr>
      </p:pic>
      <p:sp>
        <p:nvSpPr>
          <p:cNvPr id="13" name="文本框 12"/>
          <p:cNvSpPr txBox="1"/>
          <p:nvPr/>
        </p:nvSpPr>
        <p:spPr>
          <a:xfrm>
            <a:off x="931648" y="793750"/>
            <a:ext cx="8832852" cy="923330"/>
          </a:xfrm>
          <a:prstGeom prst="rect">
            <a:avLst/>
          </a:prstGeom>
          <a:noFill/>
        </p:spPr>
        <p:txBody>
          <a:bodyPr wrap="square" rtlCol="0">
            <a:spAutoFit/>
          </a:bodyPr>
          <a:lstStyle/>
          <a:p>
            <a:r>
              <a:rPr lang="en-US" altLang="zh-CN" dirty="0" smtClean="0"/>
              <a:t>FT897 818</a:t>
            </a:r>
            <a:r>
              <a:rPr lang="zh-CN" altLang="en-US" dirty="0" smtClean="0"/>
              <a:t>、</a:t>
            </a:r>
            <a:r>
              <a:rPr lang="en-US" altLang="zh-CN" dirty="0" smtClean="0"/>
              <a:t>IC7100</a:t>
            </a:r>
            <a:r>
              <a:rPr lang="zh-CN" altLang="en-US" dirty="0" smtClean="0"/>
              <a:t>等电台可以通过电台的数据口或者通过数据盒子（如马工盒子）连接电脑后控制电台频率及通过电脑来收发数据，需要注意三个问题（</a:t>
            </a:r>
            <a:r>
              <a:rPr lang="en-US" altLang="zh-CN" dirty="0" smtClean="0"/>
              <a:t>1</a:t>
            </a:r>
            <a:r>
              <a:rPr lang="zh-CN" altLang="en-US" dirty="0" smtClean="0"/>
              <a:t>）频率联动（</a:t>
            </a:r>
            <a:r>
              <a:rPr lang="en-US" altLang="zh-CN" dirty="0" smtClean="0"/>
              <a:t>2</a:t>
            </a:r>
            <a:r>
              <a:rPr lang="zh-CN" altLang="en-US" dirty="0" smtClean="0"/>
              <a:t>）</a:t>
            </a:r>
            <a:r>
              <a:rPr lang="en-US" altLang="zh-CN" dirty="0" smtClean="0"/>
              <a:t>PTT</a:t>
            </a:r>
            <a:r>
              <a:rPr lang="zh-CN" altLang="en-US" dirty="0" smtClean="0"/>
              <a:t>（</a:t>
            </a:r>
            <a:r>
              <a:rPr lang="en-US" altLang="zh-CN" dirty="0" smtClean="0"/>
              <a:t>3</a:t>
            </a:r>
            <a:r>
              <a:rPr lang="zh-CN" altLang="en-US" dirty="0" smtClean="0"/>
              <a:t>）电台音频进出电脑。相关连接请参阅电台以及电台盒子说明书。</a:t>
            </a:r>
            <a:endParaRPr lang="zh-CN" altLang="en-US" dirty="0"/>
          </a:p>
        </p:txBody>
      </p:sp>
      <p:pic>
        <p:nvPicPr>
          <p:cNvPr id="14" name="图片 13"/>
          <p:cNvPicPr>
            <a:picLocks noChangeAspect="1"/>
          </p:cNvPicPr>
          <p:nvPr/>
        </p:nvPicPr>
        <p:blipFill>
          <a:blip r:embed="rId3"/>
          <a:stretch>
            <a:fillRect/>
          </a:stretch>
        </p:blipFill>
        <p:spPr>
          <a:xfrm>
            <a:off x="5783933" y="1676591"/>
            <a:ext cx="6076190" cy="3790476"/>
          </a:xfrm>
          <a:prstGeom prst="rect">
            <a:avLst/>
          </a:prstGeom>
        </p:spPr>
      </p:pic>
      <p:sp>
        <p:nvSpPr>
          <p:cNvPr id="6" name="文本框 5"/>
          <p:cNvSpPr txBox="1"/>
          <p:nvPr/>
        </p:nvSpPr>
        <p:spPr>
          <a:xfrm>
            <a:off x="7043737" y="3252503"/>
            <a:ext cx="4362327" cy="369332"/>
          </a:xfrm>
          <a:prstGeom prst="rect">
            <a:avLst/>
          </a:prstGeom>
          <a:noFill/>
        </p:spPr>
        <p:txBody>
          <a:bodyPr wrap="square" rtlCol="0">
            <a:spAutoFit/>
          </a:bodyPr>
          <a:lstStyle/>
          <a:p>
            <a:r>
              <a:rPr lang="zh-CN" altLang="en-US" dirty="0" smtClean="0">
                <a:solidFill>
                  <a:srgbClr val="FF0000"/>
                </a:solidFill>
              </a:rPr>
              <a:t>这里的相关设置需要查阅各种电台说明书</a:t>
            </a:r>
            <a:endParaRPr lang="zh-CN" altLang="en-US" dirty="0">
              <a:solidFill>
                <a:srgbClr val="FF0000"/>
              </a:solidFill>
            </a:endParaRPr>
          </a:p>
        </p:txBody>
      </p:sp>
      <p:sp>
        <p:nvSpPr>
          <p:cNvPr id="15" name="右箭头 14"/>
          <p:cNvSpPr/>
          <p:nvPr/>
        </p:nvSpPr>
        <p:spPr>
          <a:xfrm>
            <a:off x="5472113" y="2922705"/>
            <a:ext cx="242887" cy="220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71475" y="5750466"/>
            <a:ext cx="10444161" cy="646331"/>
          </a:xfrm>
          <a:prstGeom prst="rect">
            <a:avLst/>
          </a:prstGeom>
          <a:noFill/>
        </p:spPr>
        <p:txBody>
          <a:bodyPr wrap="square" rtlCol="0">
            <a:spAutoFit/>
          </a:bodyPr>
          <a:lstStyle/>
          <a:p>
            <a:r>
              <a:rPr lang="zh-CN" altLang="en-US" dirty="0" smtClean="0"/>
              <a:t>某些车台不能频率联动的或者使用音频线的，则只能“空气连接”（动手能力强的可以制作从手咪口输入的音频线）。</a:t>
            </a:r>
            <a:endParaRPr lang="zh-CN" altLang="en-US" dirty="0"/>
          </a:p>
        </p:txBody>
      </p:sp>
    </p:spTree>
    <p:extLst>
      <p:ext uri="{BB962C8B-B14F-4D97-AF65-F5344CB8AC3E}">
        <p14:creationId xmlns:p14="http://schemas.microsoft.com/office/powerpoint/2010/main" val="1256983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7</a:t>
            </a:r>
            <a:endParaRPr lang="zh-CN" altLang="en-US" sz="2400" b="1" dirty="0">
              <a:solidFill>
                <a:srgbClr val="002060"/>
              </a:solidFill>
            </a:endParaRPr>
          </a:p>
        </p:txBody>
      </p:sp>
      <p:sp>
        <p:nvSpPr>
          <p:cNvPr id="10" name="文本框 9"/>
          <p:cNvSpPr txBox="1"/>
          <p:nvPr/>
        </p:nvSpPr>
        <p:spPr>
          <a:xfrm>
            <a:off x="931648" y="288409"/>
            <a:ext cx="1784463" cy="369332"/>
          </a:xfrm>
          <a:prstGeom prst="rect">
            <a:avLst/>
          </a:prstGeom>
          <a:noFill/>
        </p:spPr>
        <p:txBody>
          <a:bodyPr wrap="none" rtlCol="0">
            <a:spAutoFit/>
          </a:bodyPr>
          <a:lstStyle/>
          <a:p>
            <a:r>
              <a:rPr lang="en-US" altLang="zh-CN" dirty="0" err="1" smtClean="0"/>
              <a:t>Mmsstv</a:t>
            </a:r>
            <a:r>
              <a:rPr lang="zh-CN" altLang="en-US" dirty="0" smtClean="0"/>
              <a:t>发送</a:t>
            </a:r>
            <a:r>
              <a:rPr lang="en-US" altLang="zh-CN" dirty="0" err="1" smtClean="0"/>
              <a:t>sstv</a:t>
            </a:r>
            <a:endParaRPr lang="zh-CN" altLang="en-US" dirty="0"/>
          </a:p>
        </p:txBody>
      </p:sp>
      <p:grpSp>
        <p:nvGrpSpPr>
          <p:cNvPr id="9" name="组合 8"/>
          <p:cNvGrpSpPr/>
          <p:nvPr/>
        </p:nvGrpSpPr>
        <p:grpSpPr>
          <a:xfrm>
            <a:off x="1202532" y="1359791"/>
            <a:ext cx="3324224" cy="3773443"/>
            <a:chOff x="1202532" y="1359791"/>
            <a:chExt cx="3324224" cy="3773443"/>
          </a:xfrm>
        </p:grpSpPr>
        <p:pic>
          <p:nvPicPr>
            <p:cNvPr id="3" name="图片 2"/>
            <p:cNvPicPr>
              <a:picLocks noChangeAspect="1"/>
            </p:cNvPicPr>
            <p:nvPr/>
          </p:nvPicPr>
          <p:blipFill rotWithShape="1">
            <a:blip r:embed="rId2"/>
            <a:srcRect r="50471"/>
            <a:stretch/>
          </p:blipFill>
          <p:spPr>
            <a:xfrm>
              <a:off x="1202532" y="1359791"/>
              <a:ext cx="3324224" cy="3773443"/>
            </a:xfrm>
            <a:prstGeom prst="rect">
              <a:avLst/>
            </a:prstGeom>
          </p:spPr>
        </p:pic>
        <p:sp>
          <p:nvSpPr>
            <p:cNvPr id="7" name="右箭头 6"/>
            <p:cNvSpPr/>
            <p:nvPr/>
          </p:nvSpPr>
          <p:spPr>
            <a:xfrm>
              <a:off x="1428750" y="3586163"/>
              <a:ext cx="285750" cy="1143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428750" y="3718196"/>
              <a:ext cx="2871788" cy="646331"/>
            </a:xfrm>
            <a:prstGeom prst="rect">
              <a:avLst/>
            </a:prstGeom>
            <a:noFill/>
          </p:spPr>
          <p:txBody>
            <a:bodyPr wrap="square" rtlCol="0">
              <a:spAutoFit/>
            </a:bodyPr>
            <a:lstStyle/>
            <a:p>
              <a:r>
                <a:rPr lang="zh-CN" altLang="en-US" dirty="0" smtClean="0">
                  <a:solidFill>
                    <a:srgbClr val="FF0000"/>
                  </a:solidFill>
                </a:rPr>
                <a:t>右键空白处</a:t>
              </a:r>
              <a:r>
                <a:rPr lang="en-US" altLang="zh-CN" dirty="0" smtClean="0">
                  <a:solidFill>
                    <a:srgbClr val="FF0000"/>
                  </a:solidFill>
                </a:rPr>
                <a:t>--</a:t>
              </a:r>
              <a:r>
                <a:rPr lang="zh-CN" altLang="en-US" dirty="0" smtClean="0">
                  <a:solidFill>
                    <a:srgbClr val="FF0000"/>
                  </a:solidFill>
                </a:rPr>
                <a:t>从文件查找，选择你想发送的图片</a:t>
              </a:r>
              <a:endParaRPr lang="zh-CN" altLang="en-US" dirty="0">
                <a:solidFill>
                  <a:srgbClr val="FF0000"/>
                </a:solidFill>
              </a:endParaRPr>
            </a:p>
          </p:txBody>
        </p:sp>
      </p:grpSp>
      <p:pic>
        <p:nvPicPr>
          <p:cNvPr id="8" name="图片 7"/>
          <p:cNvPicPr>
            <a:picLocks noChangeAspect="1"/>
          </p:cNvPicPr>
          <p:nvPr/>
        </p:nvPicPr>
        <p:blipFill>
          <a:blip r:embed="rId3"/>
          <a:stretch>
            <a:fillRect/>
          </a:stretch>
        </p:blipFill>
        <p:spPr>
          <a:xfrm>
            <a:off x="5593555" y="1592412"/>
            <a:ext cx="6297869" cy="3540822"/>
          </a:xfrm>
          <a:prstGeom prst="rect">
            <a:avLst/>
          </a:prstGeom>
        </p:spPr>
      </p:pic>
      <p:sp>
        <p:nvSpPr>
          <p:cNvPr id="12" name="矩形 11"/>
          <p:cNvSpPr/>
          <p:nvPr/>
        </p:nvSpPr>
        <p:spPr>
          <a:xfrm>
            <a:off x="5772834" y="3244334"/>
            <a:ext cx="2699654" cy="369332"/>
          </a:xfrm>
          <a:prstGeom prst="rect">
            <a:avLst/>
          </a:prstGeom>
        </p:spPr>
        <p:txBody>
          <a:bodyPr wrap="square">
            <a:spAutoFit/>
          </a:bodyPr>
          <a:lstStyle/>
          <a:p>
            <a:r>
              <a:rPr lang="zh-CN" altLang="en-US" dirty="0" smtClean="0">
                <a:solidFill>
                  <a:srgbClr val="FF0000"/>
                </a:solidFill>
              </a:rPr>
              <a:t>裁切合适的大小</a:t>
            </a:r>
            <a:endParaRPr lang="zh-CN" altLang="en-US" dirty="0">
              <a:solidFill>
                <a:srgbClr val="FF0000"/>
              </a:solidFill>
            </a:endParaRPr>
          </a:p>
        </p:txBody>
      </p:sp>
      <p:sp>
        <p:nvSpPr>
          <p:cNvPr id="18" name="右箭头 17"/>
          <p:cNvSpPr/>
          <p:nvPr/>
        </p:nvSpPr>
        <p:spPr>
          <a:xfrm>
            <a:off x="4752974" y="3087442"/>
            <a:ext cx="447676" cy="2753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714500" y="5772150"/>
            <a:ext cx="4570482" cy="369332"/>
          </a:xfrm>
          <a:prstGeom prst="rect">
            <a:avLst/>
          </a:prstGeom>
          <a:noFill/>
        </p:spPr>
        <p:txBody>
          <a:bodyPr wrap="none" rtlCol="0">
            <a:spAutoFit/>
          </a:bodyPr>
          <a:lstStyle/>
          <a:p>
            <a:r>
              <a:rPr lang="zh-CN" altLang="en-US" dirty="0" smtClean="0"/>
              <a:t>点击确定之后图片就进入软件的备选框中了</a:t>
            </a:r>
            <a:endParaRPr lang="zh-CN" altLang="en-US" dirty="0"/>
          </a:p>
        </p:txBody>
      </p:sp>
    </p:spTree>
    <p:extLst>
      <p:ext uri="{BB962C8B-B14F-4D97-AF65-F5344CB8AC3E}">
        <p14:creationId xmlns:p14="http://schemas.microsoft.com/office/powerpoint/2010/main" val="407603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8</a:t>
            </a:r>
            <a:endParaRPr lang="zh-CN" altLang="en-US" sz="2400" b="1" dirty="0">
              <a:solidFill>
                <a:srgbClr val="002060"/>
              </a:solidFill>
            </a:endParaRPr>
          </a:p>
        </p:txBody>
      </p:sp>
      <p:sp>
        <p:nvSpPr>
          <p:cNvPr id="10" name="文本框 9"/>
          <p:cNvSpPr txBox="1"/>
          <p:nvPr/>
        </p:nvSpPr>
        <p:spPr>
          <a:xfrm>
            <a:off x="931648" y="288409"/>
            <a:ext cx="1784463" cy="369332"/>
          </a:xfrm>
          <a:prstGeom prst="rect">
            <a:avLst/>
          </a:prstGeom>
          <a:noFill/>
        </p:spPr>
        <p:txBody>
          <a:bodyPr wrap="none" rtlCol="0">
            <a:spAutoFit/>
          </a:bodyPr>
          <a:lstStyle/>
          <a:p>
            <a:r>
              <a:rPr lang="en-US" altLang="zh-CN" dirty="0" err="1" smtClean="0"/>
              <a:t>Mmsstv</a:t>
            </a:r>
            <a:r>
              <a:rPr lang="zh-CN" altLang="en-US" dirty="0" smtClean="0"/>
              <a:t>发送</a:t>
            </a:r>
            <a:r>
              <a:rPr lang="en-US" altLang="zh-CN" dirty="0" err="1" smtClean="0"/>
              <a:t>sstv</a:t>
            </a:r>
            <a:endParaRPr lang="zh-CN" altLang="en-US" dirty="0"/>
          </a:p>
        </p:txBody>
      </p:sp>
      <p:pic>
        <p:nvPicPr>
          <p:cNvPr id="4" name="图片 3"/>
          <p:cNvPicPr>
            <a:picLocks noChangeAspect="1"/>
          </p:cNvPicPr>
          <p:nvPr/>
        </p:nvPicPr>
        <p:blipFill>
          <a:blip r:embed="rId2"/>
          <a:stretch>
            <a:fillRect/>
          </a:stretch>
        </p:blipFill>
        <p:spPr>
          <a:xfrm>
            <a:off x="564368" y="1163082"/>
            <a:ext cx="2881143" cy="2613751"/>
          </a:xfrm>
          <a:prstGeom prst="rect">
            <a:avLst/>
          </a:prstGeom>
        </p:spPr>
      </p:pic>
      <p:sp>
        <p:nvSpPr>
          <p:cNvPr id="17" name="文本框 16"/>
          <p:cNvSpPr txBox="1"/>
          <p:nvPr/>
        </p:nvSpPr>
        <p:spPr>
          <a:xfrm>
            <a:off x="127000" y="793750"/>
            <a:ext cx="2871788" cy="369332"/>
          </a:xfrm>
          <a:prstGeom prst="rect">
            <a:avLst/>
          </a:prstGeom>
          <a:noFill/>
        </p:spPr>
        <p:txBody>
          <a:bodyPr wrap="square" rtlCol="0">
            <a:spAutoFit/>
          </a:bodyPr>
          <a:lstStyle/>
          <a:p>
            <a:r>
              <a:rPr lang="zh-CN" altLang="en-US" dirty="0" smtClean="0">
                <a:solidFill>
                  <a:srgbClr val="FF0000"/>
                </a:solidFill>
              </a:rPr>
              <a:t>添加文字</a:t>
            </a:r>
            <a:endParaRPr lang="zh-CN" altLang="en-US" dirty="0">
              <a:solidFill>
                <a:srgbClr val="FF0000"/>
              </a:solidFill>
            </a:endParaRPr>
          </a:p>
        </p:txBody>
      </p:sp>
      <p:pic>
        <p:nvPicPr>
          <p:cNvPr id="5" name="图片 4"/>
          <p:cNvPicPr>
            <a:picLocks noChangeAspect="1"/>
          </p:cNvPicPr>
          <p:nvPr/>
        </p:nvPicPr>
        <p:blipFill rotWithShape="1">
          <a:blip r:embed="rId3"/>
          <a:srcRect r="68302" b="50195"/>
          <a:stretch/>
        </p:blipFill>
        <p:spPr>
          <a:xfrm>
            <a:off x="564368" y="4146165"/>
            <a:ext cx="2775685" cy="2451962"/>
          </a:xfrm>
          <a:prstGeom prst="rect">
            <a:avLst/>
          </a:prstGeom>
        </p:spPr>
      </p:pic>
      <p:sp>
        <p:nvSpPr>
          <p:cNvPr id="6" name="下箭头 5"/>
          <p:cNvSpPr/>
          <p:nvPr/>
        </p:nvSpPr>
        <p:spPr>
          <a:xfrm>
            <a:off x="1714500" y="3776833"/>
            <a:ext cx="290439" cy="2522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3843338" y="4900613"/>
            <a:ext cx="600075" cy="4715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stretch>
            <a:fillRect/>
          </a:stretch>
        </p:blipFill>
        <p:spPr>
          <a:xfrm>
            <a:off x="4703811" y="1593486"/>
            <a:ext cx="7017508" cy="4366694"/>
          </a:xfrm>
          <a:prstGeom prst="rect">
            <a:avLst/>
          </a:prstGeom>
        </p:spPr>
      </p:pic>
      <p:sp>
        <p:nvSpPr>
          <p:cNvPr id="16" name="文本框 15"/>
          <p:cNvSpPr txBox="1"/>
          <p:nvPr/>
        </p:nvSpPr>
        <p:spPr>
          <a:xfrm>
            <a:off x="6776671" y="1846262"/>
            <a:ext cx="2871788" cy="369332"/>
          </a:xfrm>
          <a:prstGeom prst="rect">
            <a:avLst/>
          </a:prstGeom>
          <a:noFill/>
        </p:spPr>
        <p:txBody>
          <a:bodyPr wrap="square" rtlCol="0">
            <a:spAutoFit/>
          </a:bodyPr>
          <a:lstStyle/>
          <a:p>
            <a:r>
              <a:rPr lang="zh-CN" altLang="en-US" dirty="0" smtClean="0">
                <a:solidFill>
                  <a:srgbClr val="FF0000"/>
                </a:solidFill>
              </a:rPr>
              <a:t>输入你想要的文字</a:t>
            </a:r>
            <a:endParaRPr lang="zh-CN" altLang="en-US" dirty="0">
              <a:solidFill>
                <a:srgbClr val="FF0000"/>
              </a:solidFill>
            </a:endParaRPr>
          </a:p>
        </p:txBody>
      </p:sp>
      <p:sp>
        <p:nvSpPr>
          <p:cNvPr id="19" name="文本框 18"/>
          <p:cNvSpPr txBox="1"/>
          <p:nvPr/>
        </p:nvSpPr>
        <p:spPr>
          <a:xfrm>
            <a:off x="5828934" y="2315828"/>
            <a:ext cx="2871788" cy="369332"/>
          </a:xfrm>
          <a:prstGeom prst="rect">
            <a:avLst/>
          </a:prstGeom>
          <a:noFill/>
        </p:spPr>
        <p:txBody>
          <a:bodyPr wrap="square" rtlCol="0">
            <a:spAutoFit/>
          </a:bodyPr>
          <a:lstStyle/>
          <a:p>
            <a:r>
              <a:rPr lang="zh-CN" altLang="en-US" dirty="0" smtClean="0">
                <a:solidFill>
                  <a:srgbClr val="FF0000"/>
                </a:solidFill>
              </a:rPr>
              <a:t>样式</a:t>
            </a:r>
            <a:endParaRPr lang="zh-CN" altLang="en-US" dirty="0">
              <a:solidFill>
                <a:srgbClr val="FF0000"/>
              </a:solidFill>
            </a:endParaRPr>
          </a:p>
        </p:txBody>
      </p:sp>
      <p:sp>
        <p:nvSpPr>
          <p:cNvPr id="20" name="文本框 19"/>
          <p:cNvSpPr txBox="1"/>
          <p:nvPr/>
        </p:nvSpPr>
        <p:spPr>
          <a:xfrm>
            <a:off x="5652721" y="3407501"/>
            <a:ext cx="2871788" cy="369332"/>
          </a:xfrm>
          <a:prstGeom prst="rect">
            <a:avLst/>
          </a:prstGeom>
          <a:noFill/>
        </p:spPr>
        <p:txBody>
          <a:bodyPr wrap="square" rtlCol="0">
            <a:spAutoFit/>
          </a:bodyPr>
          <a:lstStyle/>
          <a:p>
            <a:r>
              <a:rPr lang="zh-CN" altLang="en-US" dirty="0">
                <a:solidFill>
                  <a:srgbClr val="FF0000"/>
                </a:solidFill>
              </a:rPr>
              <a:t>阴影</a:t>
            </a:r>
            <a:endParaRPr lang="zh-CN" altLang="en-US" dirty="0">
              <a:solidFill>
                <a:srgbClr val="FF0000"/>
              </a:solidFill>
            </a:endParaRPr>
          </a:p>
        </p:txBody>
      </p:sp>
      <p:sp>
        <p:nvSpPr>
          <p:cNvPr id="21" name="文本框 20"/>
          <p:cNvSpPr txBox="1"/>
          <p:nvPr/>
        </p:nvSpPr>
        <p:spPr>
          <a:xfrm>
            <a:off x="4765357" y="5825631"/>
            <a:ext cx="2871788" cy="369332"/>
          </a:xfrm>
          <a:prstGeom prst="rect">
            <a:avLst/>
          </a:prstGeom>
          <a:noFill/>
        </p:spPr>
        <p:txBody>
          <a:bodyPr wrap="square" rtlCol="0">
            <a:spAutoFit/>
          </a:bodyPr>
          <a:lstStyle/>
          <a:p>
            <a:r>
              <a:rPr lang="zh-CN" altLang="en-US" dirty="0">
                <a:solidFill>
                  <a:srgbClr val="FF0000"/>
                </a:solidFill>
              </a:rPr>
              <a:t>字体</a:t>
            </a:r>
            <a:endParaRPr lang="zh-CN" altLang="en-US" dirty="0">
              <a:solidFill>
                <a:srgbClr val="FF0000"/>
              </a:solidFill>
            </a:endParaRPr>
          </a:p>
        </p:txBody>
      </p:sp>
    </p:spTree>
    <p:extLst>
      <p:ext uri="{BB962C8B-B14F-4D97-AF65-F5344CB8AC3E}">
        <p14:creationId xmlns:p14="http://schemas.microsoft.com/office/powerpoint/2010/main" val="361656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a:solidFill>
                  <a:srgbClr val="002060"/>
                </a:solidFill>
              </a:rPr>
              <a:t>9</a:t>
            </a:r>
            <a:endParaRPr lang="zh-CN" altLang="en-US" sz="2400" b="1" dirty="0">
              <a:solidFill>
                <a:srgbClr val="002060"/>
              </a:solidFill>
            </a:endParaRPr>
          </a:p>
        </p:txBody>
      </p:sp>
      <p:sp>
        <p:nvSpPr>
          <p:cNvPr id="10" name="文本框 9"/>
          <p:cNvSpPr txBox="1"/>
          <p:nvPr/>
        </p:nvSpPr>
        <p:spPr>
          <a:xfrm>
            <a:off x="931648" y="288409"/>
            <a:ext cx="1784463" cy="369332"/>
          </a:xfrm>
          <a:prstGeom prst="rect">
            <a:avLst/>
          </a:prstGeom>
          <a:noFill/>
        </p:spPr>
        <p:txBody>
          <a:bodyPr wrap="none" rtlCol="0">
            <a:spAutoFit/>
          </a:bodyPr>
          <a:lstStyle/>
          <a:p>
            <a:r>
              <a:rPr lang="en-US" altLang="zh-CN" dirty="0" err="1" smtClean="0"/>
              <a:t>Mmsstv</a:t>
            </a:r>
            <a:r>
              <a:rPr lang="zh-CN" altLang="en-US" dirty="0" smtClean="0"/>
              <a:t>发送</a:t>
            </a:r>
            <a:r>
              <a:rPr lang="en-US" altLang="zh-CN" dirty="0" err="1" smtClean="0"/>
              <a:t>sstv</a:t>
            </a:r>
            <a:endParaRPr lang="zh-CN" altLang="en-US" dirty="0"/>
          </a:p>
        </p:txBody>
      </p:sp>
      <p:sp>
        <p:nvSpPr>
          <p:cNvPr id="17" name="文本框 16"/>
          <p:cNvSpPr txBox="1"/>
          <p:nvPr/>
        </p:nvSpPr>
        <p:spPr>
          <a:xfrm>
            <a:off x="127000" y="793750"/>
            <a:ext cx="2871788" cy="369332"/>
          </a:xfrm>
          <a:prstGeom prst="rect">
            <a:avLst/>
          </a:prstGeom>
          <a:noFill/>
        </p:spPr>
        <p:txBody>
          <a:bodyPr wrap="square" rtlCol="0">
            <a:spAutoFit/>
          </a:bodyPr>
          <a:lstStyle/>
          <a:p>
            <a:r>
              <a:rPr lang="zh-CN" altLang="en-US" dirty="0" smtClean="0">
                <a:solidFill>
                  <a:srgbClr val="FF0000"/>
                </a:solidFill>
              </a:rPr>
              <a:t>添加文字</a:t>
            </a:r>
            <a:endParaRPr lang="zh-CN" altLang="en-US" dirty="0">
              <a:solidFill>
                <a:srgbClr val="FF0000"/>
              </a:solidFill>
            </a:endParaRPr>
          </a:p>
        </p:txBody>
      </p:sp>
      <p:sp>
        <p:nvSpPr>
          <p:cNvPr id="6" name="下箭头 5"/>
          <p:cNvSpPr/>
          <p:nvPr/>
        </p:nvSpPr>
        <p:spPr>
          <a:xfrm>
            <a:off x="1714500" y="3776833"/>
            <a:ext cx="290439" cy="2522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3843338" y="4900613"/>
            <a:ext cx="600075" cy="4715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srcRect r="61576" b="20448"/>
          <a:stretch/>
        </p:blipFill>
        <p:spPr>
          <a:xfrm>
            <a:off x="862013" y="1435100"/>
            <a:ext cx="3581400" cy="4168776"/>
          </a:xfrm>
          <a:prstGeom prst="rect">
            <a:avLst/>
          </a:prstGeom>
        </p:spPr>
      </p:pic>
      <p:sp>
        <p:nvSpPr>
          <p:cNvPr id="16" name="文本框 15"/>
          <p:cNvSpPr txBox="1"/>
          <p:nvPr/>
        </p:nvSpPr>
        <p:spPr>
          <a:xfrm>
            <a:off x="935465" y="2500494"/>
            <a:ext cx="2871788" cy="369332"/>
          </a:xfrm>
          <a:prstGeom prst="rect">
            <a:avLst/>
          </a:prstGeom>
          <a:noFill/>
        </p:spPr>
        <p:txBody>
          <a:bodyPr wrap="square" rtlCol="0">
            <a:spAutoFit/>
          </a:bodyPr>
          <a:lstStyle/>
          <a:p>
            <a:r>
              <a:rPr lang="zh-CN" altLang="en-US" dirty="0" smtClean="0">
                <a:solidFill>
                  <a:srgbClr val="FF0000"/>
                </a:solidFill>
              </a:rPr>
              <a:t>拖动四角调整大小</a:t>
            </a:r>
            <a:endParaRPr lang="zh-CN" altLang="en-US" dirty="0">
              <a:solidFill>
                <a:srgbClr val="FF0000"/>
              </a:solidFill>
            </a:endParaRPr>
          </a:p>
        </p:txBody>
      </p:sp>
      <p:pic>
        <p:nvPicPr>
          <p:cNvPr id="7" name="图片 6"/>
          <p:cNvPicPr>
            <a:picLocks noChangeAspect="1"/>
          </p:cNvPicPr>
          <p:nvPr/>
        </p:nvPicPr>
        <p:blipFill rotWithShape="1">
          <a:blip r:embed="rId3"/>
          <a:srcRect l="-1098" t="-390" r="58968" b="13867"/>
          <a:stretch/>
        </p:blipFill>
        <p:spPr>
          <a:xfrm>
            <a:off x="6343841" y="1163082"/>
            <a:ext cx="3970811" cy="4584889"/>
          </a:xfrm>
          <a:prstGeom prst="rect">
            <a:avLst/>
          </a:prstGeom>
        </p:spPr>
      </p:pic>
      <p:sp>
        <p:nvSpPr>
          <p:cNvPr id="19" name="文本框 18"/>
          <p:cNvSpPr txBox="1"/>
          <p:nvPr/>
        </p:nvSpPr>
        <p:spPr>
          <a:xfrm>
            <a:off x="5571757" y="4490048"/>
            <a:ext cx="4458067" cy="646331"/>
          </a:xfrm>
          <a:prstGeom prst="rect">
            <a:avLst/>
          </a:prstGeom>
          <a:noFill/>
        </p:spPr>
        <p:txBody>
          <a:bodyPr wrap="square" rtlCol="0">
            <a:spAutoFit/>
          </a:bodyPr>
          <a:lstStyle/>
          <a:p>
            <a:r>
              <a:rPr lang="zh-CN" altLang="en-US" dirty="0" smtClean="0">
                <a:solidFill>
                  <a:srgbClr val="FF0000"/>
                </a:solidFill>
              </a:rPr>
              <a:t>模板状态下在空白处往下拖动，会保存为模板方便下次使用</a:t>
            </a:r>
            <a:endParaRPr lang="zh-CN" altLang="en-US" dirty="0">
              <a:solidFill>
                <a:srgbClr val="FF0000"/>
              </a:solidFill>
            </a:endParaRPr>
          </a:p>
        </p:txBody>
      </p:sp>
      <p:cxnSp>
        <p:nvCxnSpPr>
          <p:cNvPr id="9" name="直接箭头连接符 8"/>
          <p:cNvCxnSpPr/>
          <p:nvPr/>
        </p:nvCxnSpPr>
        <p:spPr>
          <a:xfrm flipH="1">
            <a:off x="7443788" y="2500494"/>
            <a:ext cx="142875" cy="152858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822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D</a:t>
            </a:r>
            <a:r>
              <a:rPr lang="en-US" altLang="zh-CN" sz="2400" b="1" dirty="0" smtClean="0">
                <a:solidFill>
                  <a:srgbClr val="002060"/>
                </a:solidFill>
              </a:rPr>
              <a:t>10</a:t>
            </a:r>
            <a:endParaRPr lang="zh-CN" altLang="en-US" sz="2400" b="1" dirty="0">
              <a:solidFill>
                <a:srgbClr val="002060"/>
              </a:solidFill>
            </a:endParaRPr>
          </a:p>
        </p:txBody>
      </p:sp>
      <p:sp>
        <p:nvSpPr>
          <p:cNvPr id="10" name="文本框 9"/>
          <p:cNvSpPr txBox="1"/>
          <p:nvPr/>
        </p:nvSpPr>
        <p:spPr>
          <a:xfrm>
            <a:off x="931648" y="288409"/>
            <a:ext cx="1784463" cy="369332"/>
          </a:xfrm>
          <a:prstGeom prst="rect">
            <a:avLst/>
          </a:prstGeom>
          <a:noFill/>
        </p:spPr>
        <p:txBody>
          <a:bodyPr wrap="none" rtlCol="0">
            <a:spAutoFit/>
          </a:bodyPr>
          <a:lstStyle/>
          <a:p>
            <a:r>
              <a:rPr lang="en-US" altLang="zh-CN" dirty="0" err="1" smtClean="0"/>
              <a:t>Mmsstv</a:t>
            </a:r>
            <a:r>
              <a:rPr lang="zh-CN" altLang="en-US" dirty="0" smtClean="0"/>
              <a:t>发送</a:t>
            </a:r>
            <a:r>
              <a:rPr lang="en-US" altLang="zh-CN" dirty="0" err="1" smtClean="0"/>
              <a:t>sstv</a:t>
            </a:r>
            <a:endParaRPr lang="zh-CN" altLang="en-US" dirty="0"/>
          </a:p>
        </p:txBody>
      </p:sp>
      <p:sp>
        <p:nvSpPr>
          <p:cNvPr id="17" name="文本框 16"/>
          <p:cNvSpPr txBox="1"/>
          <p:nvPr/>
        </p:nvSpPr>
        <p:spPr>
          <a:xfrm>
            <a:off x="0" y="861754"/>
            <a:ext cx="2871788" cy="369332"/>
          </a:xfrm>
          <a:prstGeom prst="rect">
            <a:avLst/>
          </a:prstGeom>
          <a:noFill/>
        </p:spPr>
        <p:txBody>
          <a:bodyPr wrap="square" rtlCol="0">
            <a:spAutoFit/>
          </a:bodyPr>
          <a:lstStyle/>
          <a:p>
            <a:r>
              <a:rPr lang="zh-CN" altLang="en-US" dirty="0" smtClean="0">
                <a:solidFill>
                  <a:srgbClr val="FF0000"/>
                </a:solidFill>
              </a:rPr>
              <a:t>选择发射图片的模式</a:t>
            </a:r>
            <a:endParaRPr lang="zh-CN" altLang="en-US" dirty="0">
              <a:solidFill>
                <a:srgbClr val="FF0000"/>
              </a:solidFill>
            </a:endParaRPr>
          </a:p>
        </p:txBody>
      </p:sp>
      <p:pic>
        <p:nvPicPr>
          <p:cNvPr id="4" name="图片 3"/>
          <p:cNvPicPr>
            <a:picLocks noChangeAspect="1"/>
          </p:cNvPicPr>
          <p:nvPr/>
        </p:nvPicPr>
        <p:blipFill rotWithShape="1">
          <a:blip r:embed="rId2"/>
          <a:srcRect r="46120" b="7836"/>
          <a:stretch/>
        </p:blipFill>
        <p:spPr>
          <a:xfrm>
            <a:off x="375140" y="1299091"/>
            <a:ext cx="4681942" cy="4502651"/>
          </a:xfrm>
          <a:prstGeom prst="rect">
            <a:avLst/>
          </a:prstGeom>
        </p:spPr>
      </p:pic>
      <p:sp>
        <p:nvSpPr>
          <p:cNvPr id="5" name="右箭头 4"/>
          <p:cNvSpPr/>
          <p:nvPr/>
        </p:nvSpPr>
        <p:spPr>
          <a:xfrm>
            <a:off x="5444197" y="3249637"/>
            <a:ext cx="393895" cy="3007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a:srcRect b="9251"/>
          <a:stretch/>
        </p:blipFill>
        <p:spPr>
          <a:xfrm>
            <a:off x="6225207" y="1398978"/>
            <a:ext cx="4980952" cy="4002096"/>
          </a:xfrm>
          <a:prstGeom prst="rect">
            <a:avLst/>
          </a:prstGeom>
        </p:spPr>
      </p:pic>
      <p:sp>
        <p:nvSpPr>
          <p:cNvPr id="18" name="文本框 17"/>
          <p:cNvSpPr txBox="1"/>
          <p:nvPr/>
        </p:nvSpPr>
        <p:spPr>
          <a:xfrm>
            <a:off x="6225207" y="5432410"/>
            <a:ext cx="2871788" cy="646331"/>
          </a:xfrm>
          <a:prstGeom prst="rect">
            <a:avLst/>
          </a:prstGeom>
          <a:noFill/>
        </p:spPr>
        <p:txBody>
          <a:bodyPr wrap="square" rtlCol="0">
            <a:spAutoFit/>
          </a:bodyPr>
          <a:lstStyle/>
          <a:p>
            <a:r>
              <a:rPr lang="zh-CN" altLang="en-US" dirty="0" smtClean="0">
                <a:solidFill>
                  <a:srgbClr val="FF0000"/>
                </a:solidFill>
              </a:rPr>
              <a:t>发射窗口点击</a:t>
            </a:r>
            <a:r>
              <a:rPr lang="en-US" altLang="zh-CN" dirty="0" smtClean="0">
                <a:solidFill>
                  <a:srgbClr val="FF0000"/>
                </a:solidFill>
              </a:rPr>
              <a:t>TX </a:t>
            </a:r>
            <a:r>
              <a:rPr lang="zh-CN" altLang="en-US" dirty="0" smtClean="0">
                <a:solidFill>
                  <a:srgbClr val="FF0000"/>
                </a:solidFill>
              </a:rPr>
              <a:t>开始发射，直到图片发射完毕</a:t>
            </a:r>
            <a:endParaRPr lang="zh-CN" altLang="en-US" dirty="0">
              <a:solidFill>
                <a:srgbClr val="FF0000"/>
              </a:solidFill>
            </a:endParaRPr>
          </a:p>
        </p:txBody>
      </p:sp>
      <p:sp>
        <p:nvSpPr>
          <p:cNvPr id="13" name="矩形 12"/>
          <p:cNvSpPr/>
          <p:nvPr/>
        </p:nvSpPr>
        <p:spPr>
          <a:xfrm>
            <a:off x="2504049" y="1299091"/>
            <a:ext cx="2250831" cy="4502651"/>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9596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100" y="685800"/>
            <a:ext cx="8890000" cy="420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3600" b="1" dirty="0" smtClean="0">
              <a:solidFill>
                <a:srgbClr val="002060"/>
              </a:solidFill>
            </a:endParaRPr>
          </a:p>
          <a:p>
            <a:endParaRPr lang="en-US" altLang="zh-CN" sz="3600" b="1" dirty="0">
              <a:solidFill>
                <a:srgbClr val="FF0000"/>
              </a:solidFill>
            </a:endParaRPr>
          </a:p>
          <a:p>
            <a:r>
              <a:rPr lang="en-US" altLang="zh-CN" sz="3600" b="1" dirty="0" smtClean="0">
                <a:solidFill>
                  <a:srgbClr val="FF0000"/>
                </a:solidFill>
              </a:rPr>
              <a:t>SSTV</a:t>
            </a:r>
          </a:p>
          <a:p>
            <a:r>
              <a:rPr lang="zh-CN" altLang="en-US" sz="2000" b="1" dirty="0" smtClean="0">
                <a:solidFill>
                  <a:srgbClr val="002060"/>
                </a:solidFill>
              </a:rPr>
              <a:t>是慢扫描电视（</a:t>
            </a:r>
            <a:r>
              <a:rPr lang="en-US" altLang="zh-CN" sz="3600" b="1" dirty="0" smtClean="0">
                <a:solidFill>
                  <a:srgbClr val="FF0000"/>
                </a:solidFill>
              </a:rPr>
              <a:t>S</a:t>
            </a:r>
            <a:r>
              <a:rPr lang="en-US" altLang="zh-CN" sz="2000" b="1" dirty="0" smtClean="0">
                <a:solidFill>
                  <a:srgbClr val="002060"/>
                </a:solidFill>
              </a:rPr>
              <a:t>low </a:t>
            </a:r>
            <a:r>
              <a:rPr lang="en-US" altLang="zh-CN" sz="3600" b="1" dirty="0" smtClean="0">
                <a:solidFill>
                  <a:srgbClr val="FF0000"/>
                </a:solidFill>
              </a:rPr>
              <a:t>S</a:t>
            </a:r>
            <a:r>
              <a:rPr lang="en-US" altLang="zh-CN" sz="2000" b="1" dirty="0" smtClean="0">
                <a:solidFill>
                  <a:srgbClr val="002060"/>
                </a:solidFill>
              </a:rPr>
              <a:t>can </a:t>
            </a:r>
            <a:r>
              <a:rPr lang="en-US" altLang="zh-CN" sz="3600" b="1" dirty="0" err="1" smtClean="0">
                <a:solidFill>
                  <a:srgbClr val="FF0000"/>
                </a:solidFill>
              </a:rPr>
              <a:t>T</a:t>
            </a:r>
            <a:r>
              <a:rPr lang="en-US" altLang="zh-CN" sz="2000" b="1" dirty="0" err="1" smtClean="0">
                <a:solidFill>
                  <a:srgbClr val="002060"/>
                </a:solidFill>
              </a:rPr>
              <a:t>ele</a:t>
            </a:r>
            <a:r>
              <a:rPr lang="en-US" altLang="zh-CN" sz="3600" b="1" dirty="0" err="1" smtClean="0">
                <a:solidFill>
                  <a:srgbClr val="FF0000"/>
                </a:solidFill>
              </a:rPr>
              <a:t>V</a:t>
            </a:r>
            <a:r>
              <a:rPr lang="en-US" altLang="zh-CN" sz="2000" b="1" dirty="0" err="1" smtClean="0">
                <a:solidFill>
                  <a:srgbClr val="002060"/>
                </a:solidFill>
              </a:rPr>
              <a:t>ision</a:t>
            </a:r>
            <a:r>
              <a:rPr lang="en-US" altLang="zh-CN" sz="2000" b="1" dirty="0" smtClean="0">
                <a:solidFill>
                  <a:srgbClr val="002060"/>
                </a:solidFill>
              </a:rPr>
              <a:t>)</a:t>
            </a:r>
            <a:r>
              <a:rPr lang="zh-CN" altLang="en-US" sz="2000" b="1" dirty="0" smtClean="0">
                <a:solidFill>
                  <a:srgbClr val="002060"/>
                </a:solidFill>
              </a:rPr>
              <a:t>的缩写，是业余无线电爱好者传输</a:t>
            </a:r>
            <a:r>
              <a:rPr lang="zh-CN" altLang="en-US" sz="2000" b="1" u="sng" dirty="0" smtClean="0">
                <a:solidFill>
                  <a:srgbClr val="FF0000"/>
                </a:solidFill>
              </a:rPr>
              <a:t>静态图片</a:t>
            </a:r>
            <a:r>
              <a:rPr lang="zh-CN" altLang="en-US" sz="2000" b="1" dirty="0" smtClean="0">
                <a:solidFill>
                  <a:srgbClr val="002060"/>
                </a:solidFill>
              </a:rPr>
              <a:t>的一种方式</a:t>
            </a:r>
            <a:endParaRPr lang="en-US" altLang="zh-CN" sz="2000" b="1" dirty="0" smtClean="0">
              <a:solidFill>
                <a:srgbClr val="002060"/>
              </a:solidFill>
            </a:endParaRPr>
          </a:p>
          <a:p>
            <a:endParaRPr lang="en-US" altLang="zh-CN" sz="2000" b="1" dirty="0" smtClean="0">
              <a:solidFill>
                <a:srgbClr val="002060"/>
              </a:solidFill>
            </a:endParaRPr>
          </a:p>
          <a:p>
            <a:r>
              <a:rPr lang="zh-CN" altLang="en-US" sz="2000" b="1" dirty="0" smtClean="0">
                <a:solidFill>
                  <a:srgbClr val="002060"/>
                </a:solidFill>
              </a:rPr>
              <a:t>特点：</a:t>
            </a:r>
            <a:endParaRPr lang="en-US" altLang="zh-CN" sz="2000" b="1" dirty="0" smtClean="0">
              <a:solidFill>
                <a:srgbClr val="002060"/>
              </a:solidFill>
            </a:endParaRPr>
          </a:p>
          <a:p>
            <a:r>
              <a:rPr lang="en-US" altLang="zh-CN" sz="2000" b="1" dirty="0">
                <a:solidFill>
                  <a:srgbClr val="002060"/>
                </a:solidFill>
              </a:rPr>
              <a:t> </a:t>
            </a:r>
            <a:r>
              <a:rPr lang="en-US" altLang="zh-CN" sz="2000" b="1" dirty="0" smtClean="0">
                <a:solidFill>
                  <a:srgbClr val="002060"/>
                </a:solidFill>
              </a:rPr>
              <a:t>       </a:t>
            </a:r>
          </a:p>
          <a:p>
            <a:r>
              <a:rPr lang="en-US" altLang="zh-CN" sz="2000" b="1" dirty="0">
                <a:solidFill>
                  <a:srgbClr val="002060"/>
                </a:solidFill>
              </a:rPr>
              <a:t> </a:t>
            </a:r>
            <a:r>
              <a:rPr lang="en-US" altLang="zh-CN" sz="2000" b="1" dirty="0" smtClean="0">
                <a:solidFill>
                  <a:srgbClr val="002060"/>
                </a:solidFill>
              </a:rPr>
              <a:t>       </a:t>
            </a:r>
            <a:r>
              <a:rPr lang="zh-CN" altLang="en-US" sz="2000" b="1" dirty="0" smtClean="0">
                <a:solidFill>
                  <a:srgbClr val="002060"/>
                </a:solidFill>
              </a:rPr>
              <a:t>通过声音就可以传输单色和彩色图片。</a:t>
            </a:r>
            <a:endParaRPr lang="en-US" altLang="zh-CN" sz="2000" b="1" dirty="0" smtClean="0">
              <a:solidFill>
                <a:srgbClr val="002060"/>
              </a:solidFill>
            </a:endParaRPr>
          </a:p>
          <a:p>
            <a:r>
              <a:rPr lang="zh-CN" altLang="en-US" sz="2000" b="1" dirty="0" smtClean="0">
                <a:solidFill>
                  <a:srgbClr val="002060"/>
                </a:solidFill>
              </a:rPr>
              <a:t>        </a:t>
            </a:r>
            <a:endParaRPr lang="en-US" altLang="zh-CN" sz="2000" b="1" dirty="0" smtClean="0">
              <a:solidFill>
                <a:srgbClr val="002060"/>
              </a:solidFill>
            </a:endParaRPr>
          </a:p>
          <a:p>
            <a:r>
              <a:rPr lang="en-US" altLang="zh-CN" sz="2000" b="1" dirty="0">
                <a:solidFill>
                  <a:srgbClr val="002060"/>
                </a:solidFill>
              </a:rPr>
              <a:t> </a:t>
            </a:r>
            <a:r>
              <a:rPr lang="en-US" altLang="zh-CN" sz="2000" b="1" dirty="0" smtClean="0">
                <a:solidFill>
                  <a:srgbClr val="002060"/>
                </a:solidFill>
              </a:rPr>
              <a:t>       </a:t>
            </a:r>
            <a:r>
              <a:rPr lang="zh-CN" altLang="en-US" sz="2000" b="1" dirty="0" smtClean="0">
                <a:solidFill>
                  <a:srgbClr val="002060"/>
                </a:solidFill>
              </a:rPr>
              <a:t>窄带宽（</a:t>
            </a:r>
            <a:r>
              <a:rPr lang="en-US" altLang="zh-CN" sz="2000" b="1" dirty="0" smtClean="0">
                <a:solidFill>
                  <a:srgbClr val="002060"/>
                </a:solidFill>
              </a:rPr>
              <a:t>3KHz</a:t>
            </a:r>
            <a:r>
              <a:rPr lang="zh-CN" altLang="en-US" sz="2000" b="1" dirty="0" smtClean="0">
                <a:solidFill>
                  <a:srgbClr val="002060"/>
                </a:solidFill>
              </a:rPr>
              <a:t>）</a:t>
            </a:r>
            <a:endParaRPr lang="en-US" altLang="zh-CN" sz="2000" b="1" dirty="0" smtClean="0">
              <a:solidFill>
                <a:srgbClr val="002060"/>
              </a:solidFill>
            </a:endParaRPr>
          </a:p>
          <a:p>
            <a:r>
              <a:rPr lang="zh-CN" altLang="en-US" sz="2000" b="1" dirty="0" smtClean="0">
                <a:solidFill>
                  <a:srgbClr val="002060"/>
                </a:solidFill>
              </a:rPr>
              <a:t>        </a:t>
            </a:r>
            <a:endParaRPr lang="en-US" altLang="zh-CN" sz="2000" b="1" dirty="0" smtClean="0">
              <a:solidFill>
                <a:srgbClr val="002060"/>
              </a:solidFill>
            </a:endParaRPr>
          </a:p>
          <a:p>
            <a:r>
              <a:rPr lang="en-US" altLang="zh-CN" sz="2000" b="1" dirty="0">
                <a:solidFill>
                  <a:srgbClr val="002060"/>
                </a:solidFill>
              </a:rPr>
              <a:t> </a:t>
            </a:r>
            <a:r>
              <a:rPr lang="en-US" altLang="zh-CN" sz="2000" b="1" dirty="0" smtClean="0">
                <a:solidFill>
                  <a:srgbClr val="002060"/>
                </a:solidFill>
              </a:rPr>
              <a:t>       </a:t>
            </a:r>
            <a:r>
              <a:rPr lang="zh-CN" altLang="en-US" sz="2000" b="1" dirty="0" smtClean="0">
                <a:solidFill>
                  <a:srgbClr val="002060"/>
                </a:solidFill>
              </a:rPr>
              <a:t>速度慢，每帧图片传送所需时间长（几十到几百秒）</a:t>
            </a:r>
            <a:endParaRPr lang="en-US" altLang="zh-CN" sz="2000" b="1" dirty="0" smtClean="0">
              <a:solidFill>
                <a:srgbClr val="002060"/>
              </a:solidFill>
            </a:endParaRPr>
          </a:p>
          <a:p>
            <a:endParaRPr lang="en-US" altLang="zh-CN" sz="2000" b="1" dirty="0">
              <a:solidFill>
                <a:srgbClr val="002060"/>
              </a:solidFill>
            </a:endParaRPr>
          </a:p>
          <a:p>
            <a:r>
              <a:rPr lang="zh-CN" altLang="en-US" sz="2000" b="1" dirty="0" smtClean="0">
                <a:solidFill>
                  <a:srgbClr val="002060"/>
                </a:solidFill>
              </a:rPr>
              <a:t>今天的国际空间站（</a:t>
            </a:r>
            <a:r>
              <a:rPr lang="en-US" altLang="zh-CN" sz="2000" b="1" dirty="0" smtClean="0">
                <a:solidFill>
                  <a:srgbClr val="002060"/>
                </a:solidFill>
              </a:rPr>
              <a:t>ISS</a:t>
            </a:r>
            <a:r>
              <a:rPr lang="zh-CN" altLang="en-US" sz="2000" b="1" dirty="0" smtClean="0">
                <a:solidFill>
                  <a:srgbClr val="002060"/>
                </a:solidFill>
              </a:rPr>
              <a:t>）以及一些业余无线电卫星（如</a:t>
            </a:r>
            <a:r>
              <a:rPr lang="en-US" altLang="zh-CN" sz="2000" b="1" dirty="0" smtClean="0">
                <a:solidFill>
                  <a:srgbClr val="002060"/>
                </a:solidFill>
              </a:rPr>
              <a:t>past-2</a:t>
            </a:r>
            <a:r>
              <a:rPr lang="zh-CN" altLang="en-US" sz="2000" b="1" dirty="0" smtClean="0">
                <a:solidFill>
                  <a:srgbClr val="002060"/>
                </a:solidFill>
              </a:rPr>
              <a:t>等）仍然使用这种方式向全世界</a:t>
            </a:r>
            <a:r>
              <a:rPr lang="en-US" altLang="zh-CN" sz="2000" b="1" dirty="0" smtClean="0">
                <a:solidFill>
                  <a:srgbClr val="002060"/>
                </a:solidFill>
              </a:rPr>
              <a:t>HAM</a:t>
            </a:r>
            <a:r>
              <a:rPr lang="zh-CN" altLang="en-US" sz="2000" b="1" dirty="0" smtClean="0">
                <a:solidFill>
                  <a:srgbClr val="002060"/>
                </a:solidFill>
              </a:rPr>
              <a:t>发送图片</a:t>
            </a:r>
            <a:endParaRPr lang="en-US" altLang="zh-CN" sz="2000" b="1" dirty="0" smtClean="0">
              <a:solidFill>
                <a:srgbClr val="002060"/>
              </a:solidFill>
            </a:endParaRPr>
          </a:p>
          <a:p>
            <a:r>
              <a:rPr lang="zh-CN" altLang="en-US" b="1" dirty="0" smtClean="0"/>
              <a:t>慢</a:t>
            </a:r>
            <a:r>
              <a:rPr lang="zh-CN" altLang="en-US" b="1" dirty="0"/>
              <a:t>扫描电视</a:t>
            </a:r>
            <a:r>
              <a:rPr lang="zh-CN" altLang="en-US" dirty="0"/>
              <a:t>（</a:t>
            </a:r>
            <a:r>
              <a:rPr lang="en-US" altLang="zh-CN" b="1" dirty="0"/>
              <a:t>Slow-scan television</a:t>
            </a:r>
            <a:r>
              <a:rPr lang="zh-CN" altLang="en-US" dirty="0" smtClean="0"/>
              <a:t>）</a:t>
            </a:r>
            <a:endParaRPr lang="zh-CN" altLang="en-US" sz="2800" b="1" dirty="0">
              <a:solidFill>
                <a:srgbClr val="002060"/>
              </a:solidFill>
            </a:endParaRPr>
          </a:p>
        </p:txBody>
      </p:sp>
      <p:sp>
        <p:nvSpPr>
          <p:cNvPr id="4" name="矩形 3"/>
          <p:cNvSpPr/>
          <p:nvPr/>
        </p:nvSpPr>
        <p:spPr>
          <a:xfrm>
            <a:off x="127000" y="152400"/>
            <a:ext cx="1638300" cy="73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2060"/>
              </a:solidFill>
            </a:endParaRPr>
          </a:p>
        </p:txBody>
      </p:sp>
      <p:sp>
        <p:nvSpPr>
          <p:cNvPr id="5" name="矩形 4"/>
          <p:cNvSpPr/>
          <p:nvPr/>
        </p:nvSpPr>
        <p:spPr>
          <a:xfrm>
            <a:off x="158750" y="127000"/>
            <a:ext cx="520700"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2060"/>
                </a:solidFill>
              </a:rPr>
              <a:t>A</a:t>
            </a:r>
            <a:endParaRPr lang="zh-CN" altLang="en-US" sz="2400" b="1" dirty="0">
              <a:solidFill>
                <a:srgbClr val="002060"/>
              </a:solidFill>
            </a:endParaRPr>
          </a:p>
        </p:txBody>
      </p:sp>
    </p:spTree>
    <p:extLst>
      <p:ext uri="{BB962C8B-B14F-4D97-AF65-F5344CB8AC3E}">
        <p14:creationId xmlns:p14="http://schemas.microsoft.com/office/powerpoint/2010/main" val="3376143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smtClean="0">
                <a:solidFill>
                  <a:srgbClr val="002060"/>
                </a:solidFill>
              </a:rPr>
              <a:t>1</a:t>
            </a:r>
            <a:endParaRPr lang="zh-CN" altLang="en-US" sz="2400" b="1" dirty="0">
              <a:solidFill>
                <a:srgbClr val="002060"/>
              </a:solidFill>
            </a:endParaRPr>
          </a:p>
        </p:txBody>
      </p:sp>
      <p:sp>
        <p:nvSpPr>
          <p:cNvPr id="10" name="文本框 9"/>
          <p:cNvSpPr txBox="1"/>
          <p:nvPr/>
        </p:nvSpPr>
        <p:spPr>
          <a:xfrm>
            <a:off x="833174" y="288409"/>
            <a:ext cx="3975768"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smtClean="0">
                <a:solidFill>
                  <a:srgbClr val="002060"/>
                </a:solidFill>
              </a:rPr>
              <a:t>sstv</a:t>
            </a:r>
            <a:r>
              <a:rPr lang="zh-CN" altLang="en-US" sz="2000" b="1" dirty="0" smtClean="0">
                <a:solidFill>
                  <a:srgbClr val="002060"/>
                </a:solidFill>
              </a:rPr>
              <a:t>和天地通联</a:t>
            </a:r>
            <a:endParaRPr lang="zh-CN" altLang="en-US" sz="2000" b="1" dirty="0">
              <a:solidFill>
                <a:srgbClr val="002060"/>
              </a:solidFill>
            </a:endParaRPr>
          </a:p>
        </p:txBody>
      </p:sp>
      <p:sp>
        <p:nvSpPr>
          <p:cNvPr id="11" name="文本框 10"/>
          <p:cNvSpPr txBox="1"/>
          <p:nvPr/>
        </p:nvSpPr>
        <p:spPr>
          <a:xfrm>
            <a:off x="590550" y="824528"/>
            <a:ext cx="9453782" cy="1200329"/>
          </a:xfrm>
          <a:prstGeom prst="rect">
            <a:avLst/>
          </a:prstGeom>
          <a:noFill/>
        </p:spPr>
        <p:txBody>
          <a:bodyPr wrap="square" rtlCol="0">
            <a:spAutoFit/>
          </a:bodyPr>
          <a:lstStyle/>
          <a:p>
            <a:r>
              <a:rPr lang="zh-CN" altLang="en-US" dirty="0" smtClean="0"/>
              <a:t>国际空间站（</a:t>
            </a:r>
            <a:r>
              <a:rPr lang="en-US" altLang="zh-CN" dirty="0" smtClean="0"/>
              <a:t>ISS</a:t>
            </a:r>
            <a:r>
              <a:rPr lang="zh-CN" altLang="en-US" dirty="0" smtClean="0"/>
              <a:t>）经常会举行</a:t>
            </a:r>
            <a:r>
              <a:rPr lang="en-US" altLang="zh-CN" dirty="0" err="1" smtClean="0"/>
              <a:t>sstv</a:t>
            </a:r>
            <a:r>
              <a:rPr lang="zh-CN" altLang="en-US" dirty="0" smtClean="0"/>
              <a:t>下传以及天地通联活动，使用频率</a:t>
            </a:r>
            <a:r>
              <a:rPr lang="en-US" altLang="zh-CN" dirty="0" smtClean="0"/>
              <a:t>145.800Mhz</a:t>
            </a:r>
            <a:r>
              <a:rPr lang="zh-CN" altLang="en-US" dirty="0" smtClean="0"/>
              <a:t>，通常在活动之前会在其官方网站</a:t>
            </a:r>
            <a:r>
              <a:rPr lang="en-US" altLang="zh-CN" dirty="0"/>
              <a:t>https://www.ariss.org/</a:t>
            </a:r>
            <a:r>
              <a:rPr lang="zh-CN" altLang="en-US" dirty="0" smtClean="0"/>
              <a:t>上发布通知。当发射信号的它从我们头顶飞过时，我们可以通过简单的手台或者车台在</a:t>
            </a:r>
            <a:r>
              <a:rPr lang="en-US" altLang="zh-CN" dirty="0" smtClean="0"/>
              <a:t>145.800</a:t>
            </a:r>
            <a:r>
              <a:rPr lang="zh-CN" altLang="en-US" dirty="0" smtClean="0"/>
              <a:t>接收到空间站的下传信号。下面就来介绍如何获取</a:t>
            </a:r>
            <a:r>
              <a:rPr lang="en-US" altLang="zh-CN" dirty="0" smtClean="0"/>
              <a:t>ISS</a:t>
            </a:r>
            <a:r>
              <a:rPr lang="zh-CN" altLang="en-US" dirty="0" smtClean="0"/>
              <a:t>的过境信息。</a:t>
            </a:r>
            <a:endParaRPr lang="zh-CN" altLang="en-US" dirty="0"/>
          </a:p>
        </p:txBody>
      </p:sp>
      <p:pic>
        <p:nvPicPr>
          <p:cNvPr id="6" name="图片 5"/>
          <p:cNvPicPr>
            <a:picLocks noChangeAspect="1"/>
          </p:cNvPicPr>
          <p:nvPr/>
        </p:nvPicPr>
        <p:blipFill>
          <a:blip r:embed="rId2"/>
          <a:stretch>
            <a:fillRect/>
          </a:stretch>
        </p:blipFill>
        <p:spPr>
          <a:xfrm>
            <a:off x="1725921" y="2388452"/>
            <a:ext cx="8117013" cy="4373442"/>
          </a:xfrm>
          <a:prstGeom prst="rect">
            <a:avLst/>
          </a:prstGeom>
        </p:spPr>
      </p:pic>
      <p:sp>
        <p:nvSpPr>
          <p:cNvPr id="3" name="文本框 2"/>
          <p:cNvSpPr txBox="1"/>
          <p:nvPr/>
        </p:nvSpPr>
        <p:spPr>
          <a:xfrm>
            <a:off x="262697" y="2055635"/>
            <a:ext cx="5116722" cy="369332"/>
          </a:xfrm>
          <a:prstGeom prst="rect">
            <a:avLst/>
          </a:prstGeom>
          <a:noFill/>
        </p:spPr>
        <p:txBody>
          <a:bodyPr wrap="none" rtlCol="0">
            <a:spAutoFit/>
          </a:bodyPr>
          <a:lstStyle/>
          <a:p>
            <a:r>
              <a:rPr lang="zh-CN" altLang="en-US" dirty="0" smtClean="0"/>
              <a:t>网页端获取国际信息：</a:t>
            </a:r>
            <a:r>
              <a:rPr lang="en-US" altLang="zh-CN" dirty="0"/>
              <a:t>www.heavens-above.com</a:t>
            </a:r>
            <a:endParaRPr lang="zh-CN" altLang="en-US" dirty="0"/>
          </a:p>
        </p:txBody>
      </p:sp>
    </p:spTree>
    <p:extLst>
      <p:ext uri="{BB962C8B-B14F-4D97-AF65-F5344CB8AC3E}">
        <p14:creationId xmlns:p14="http://schemas.microsoft.com/office/powerpoint/2010/main" val="2298859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a:solidFill>
                  <a:srgbClr val="002060"/>
                </a:solidFill>
              </a:rPr>
              <a:t>2</a:t>
            </a:r>
            <a:endParaRPr lang="zh-CN" altLang="en-US" sz="2400" b="1" dirty="0">
              <a:solidFill>
                <a:srgbClr val="002060"/>
              </a:solidFill>
            </a:endParaRPr>
          </a:p>
        </p:txBody>
      </p:sp>
      <p:sp>
        <p:nvSpPr>
          <p:cNvPr id="10" name="文本框 9"/>
          <p:cNvSpPr txBox="1"/>
          <p:nvPr/>
        </p:nvSpPr>
        <p:spPr>
          <a:xfrm>
            <a:off x="833174" y="288409"/>
            <a:ext cx="2693366"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a:solidFill>
                  <a:srgbClr val="002060"/>
                </a:solidFill>
              </a:rPr>
              <a:t>sstv</a:t>
            </a:r>
            <a:endParaRPr lang="zh-CN" altLang="en-US" sz="2000" b="1" dirty="0">
              <a:solidFill>
                <a:srgbClr val="002060"/>
              </a:solidFill>
            </a:endParaRPr>
          </a:p>
        </p:txBody>
      </p:sp>
      <p:sp>
        <p:nvSpPr>
          <p:cNvPr id="3" name="文本框 2"/>
          <p:cNvSpPr txBox="1"/>
          <p:nvPr/>
        </p:nvSpPr>
        <p:spPr>
          <a:xfrm>
            <a:off x="406986" y="824528"/>
            <a:ext cx="3270062" cy="369332"/>
          </a:xfrm>
          <a:prstGeom prst="rect">
            <a:avLst/>
          </a:prstGeom>
          <a:noFill/>
        </p:spPr>
        <p:txBody>
          <a:bodyPr wrap="none" rtlCol="0">
            <a:spAutoFit/>
          </a:bodyPr>
          <a:lstStyle/>
          <a:p>
            <a:r>
              <a:rPr lang="zh-CN" altLang="en-US" dirty="0" smtClean="0"/>
              <a:t>打开</a:t>
            </a:r>
            <a:r>
              <a:rPr lang="en-US" altLang="zh-CN" dirty="0" smtClean="0"/>
              <a:t>www.heavens-above.com</a:t>
            </a:r>
            <a:endParaRPr lang="zh-CN" altLang="en-US" dirty="0"/>
          </a:p>
        </p:txBody>
      </p:sp>
      <p:pic>
        <p:nvPicPr>
          <p:cNvPr id="7" name="图片 6"/>
          <p:cNvPicPr>
            <a:picLocks noChangeAspect="1"/>
          </p:cNvPicPr>
          <p:nvPr/>
        </p:nvPicPr>
        <p:blipFill>
          <a:blip r:embed="rId2"/>
          <a:stretch>
            <a:fillRect/>
          </a:stretch>
        </p:blipFill>
        <p:spPr>
          <a:xfrm>
            <a:off x="51541" y="1481014"/>
            <a:ext cx="3980952" cy="2714286"/>
          </a:xfrm>
          <a:prstGeom prst="rect">
            <a:avLst/>
          </a:prstGeom>
        </p:spPr>
      </p:pic>
      <p:sp>
        <p:nvSpPr>
          <p:cNvPr id="8" name="右箭头 7"/>
          <p:cNvSpPr/>
          <p:nvPr/>
        </p:nvSpPr>
        <p:spPr>
          <a:xfrm>
            <a:off x="4403188" y="2363372"/>
            <a:ext cx="506437" cy="2954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42017" y="5421947"/>
            <a:ext cx="7340471" cy="369332"/>
          </a:xfrm>
          <a:prstGeom prst="rect">
            <a:avLst/>
          </a:prstGeom>
          <a:noFill/>
        </p:spPr>
        <p:txBody>
          <a:bodyPr wrap="none" rtlCol="0">
            <a:spAutoFit/>
          </a:bodyPr>
          <a:lstStyle/>
          <a:p>
            <a:r>
              <a:rPr lang="zh-CN" altLang="en-US" dirty="0" smtClean="0">
                <a:solidFill>
                  <a:srgbClr val="FF0000"/>
                </a:solidFill>
              </a:rPr>
              <a:t>更改观测位置，可以直接在地图上选点或者直接输入经纬度，点击更新</a:t>
            </a:r>
            <a:endParaRPr lang="zh-CN" altLang="en-US" dirty="0">
              <a:solidFill>
                <a:srgbClr val="FF0000"/>
              </a:solidFill>
            </a:endParaRPr>
          </a:p>
        </p:txBody>
      </p:sp>
      <p:pic>
        <p:nvPicPr>
          <p:cNvPr id="13" name="图片 12"/>
          <p:cNvPicPr>
            <a:picLocks noChangeAspect="1"/>
          </p:cNvPicPr>
          <p:nvPr/>
        </p:nvPicPr>
        <p:blipFill>
          <a:blip r:embed="rId3"/>
          <a:stretch>
            <a:fillRect/>
          </a:stretch>
        </p:blipFill>
        <p:spPr>
          <a:xfrm>
            <a:off x="5754150" y="824528"/>
            <a:ext cx="3755610" cy="4617058"/>
          </a:xfrm>
          <a:prstGeom prst="rect">
            <a:avLst/>
          </a:prstGeom>
        </p:spPr>
      </p:pic>
      <p:sp>
        <p:nvSpPr>
          <p:cNvPr id="14" name="椭圆 13"/>
          <p:cNvSpPr/>
          <p:nvPr/>
        </p:nvSpPr>
        <p:spPr>
          <a:xfrm>
            <a:off x="7272997" y="5078437"/>
            <a:ext cx="689317" cy="343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40453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a:solidFill>
                  <a:srgbClr val="002060"/>
                </a:solidFill>
              </a:rPr>
              <a:t>3</a:t>
            </a:r>
            <a:endParaRPr lang="zh-CN" altLang="en-US" sz="2400" b="1" dirty="0">
              <a:solidFill>
                <a:srgbClr val="002060"/>
              </a:solidFill>
            </a:endParaRPr>
          </a:p>
        </p:txBody>
      </p:sp>
      <p:sp>
        <p:nvSpPr>
          <p:cNvPr id="10" name="文本框 9"/>
          <p:cNvSpPr txBox="1"/>
          <p:nvPr/>
        </p:nvSpPr>
        <p:spPr>
          <a:xfrm>
            <a:off x="833174" y="288409"/>
            <a:ext cx="2693366"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a:solidFill>
                  <a:srgbClr val="002060"/>
                </a:solidFill>
              </a:rPr>
              <a:t>sstv</a:t>
            </a:r>
            <a:endParaRPr lang="zh-CN" altLang="en-US" sz="2000" b="1" dirty="0">
              <a:solidFill>
                <a:srgbClr val="002060"/>
              </a:solidFill>
            </a:endParaRPr>
          </a:p>
        </p:txBody>
      </p:sp>
      <p:sp>
        <p:nvSpPr>
          <p:cNvPr id="12" name="文本框 11"/>
          <p:cNvSpPr txBox="1"/>
          <p:nvPr/>
        </p:nvSpPr>
        <p:spPr>
          <a:xfrm>
            <a:off x="1608914" y="5696786"/>
            <a:ext cx="3185487" cy="369332"/>
          </a:xfrm>
          <a:prstGeom prst="rect">
            <a:avLst/>
          </a:prstGeom>
          <a:noFill/>
        </p:spPr>
        <p:txBody>
          <a:bodyPr wrap="none" rtlCol="0">
            <a:spAutoFit/>
          </a:bodyPr>
          <a:lstStyle/>
          <a:p>
            <a:r>
              <a:rPr lang="zh-CN" altLang="en-US" dirty="0" smtClean="0">
                <a:solidFill>
                  <a:srgbClr val="FF0000"/>
                </a:solidFill>
              </a:rPr>
              <a:t>位置正确后，点击国际空间站</a:t>
            </a:r>
            <a:endParaRPr lang="zh-CN" altLang="en-US" dirty="0">
              <a:solidFill>
                <a:srgbClr val="FF0000"/>
              </a:solidFill>
            </a:endParaRPr>
          </a:p>
        </p:txBody>
      </p:sp>
      <p:sp>
        <p:nvSpPr>
          <p:cNvPr id="14" name="椭圆 13"/>
          <p:cNvSpPr/>
          <p:nvPr/>
        </p:nvSpPr>
        <p:spPr>
          <a:xfrm>
            <a:off x="7272997" y="5078437"/>
            <a:ext cx="689317" cy="343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522849" y="747308"/>
            <a:ext cx="6439465" cy="4674639"/>
          </a:xfrm>
          <a:prstGeom prst="rect">
            <a:avLst/>
          </a:prstGeom>
        </p:spPr>
      </p:pic>
    </p:spTree>
    <p:extLst>
      <p:ext uri="{BB962C8B-B14F-4D97-AF65-F5344CB8AC3E}">
        <p14:creationId xmlns:p14="http://schemas.microsoft.com/office/powerpoint/2010/main" val="421242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a:solidFill>
                  <a:srgbClr val="002060"/>
                </a:solidFill>
              </a:rPr>
              <a:t>4</a:t>
            </a:r>
            <a:endParaRPr lang="zh-CN" altLang="en-US" sz="2400" b="1" dirty="0">
              <a:solidFill>
                <a:srgbClr val="002060"/>
              </a:solidFill>
            </a:endParaRPr>
          </a:p>
        </p:txBody>
      </p:sp>
      <p:sp>
        <p:nvSpPr>
          <p:cNvPr id="10" name="文本框 9"/>
          <p:cNvSpPr txBox="1"/>
          <p:nvPr/>
        </p:nvSpPr>
        <p:spPr>
          <a:xfrm>
            <a:off x="833174" y="288409"/>
            <a:ext cx="2693366"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a:solidFill>
                  <a:srgbClr val="002060"/>
                </a:solidFill>
              </a:rPr>
              <a:t>sstv</a:t>
            </a:r>
            <a:endParaRPr lang="zh-CN" altLang="en-US" sz="2000" b="1" dirty="0">
              <a:solidFill>
                <a:srgbClr val="002060"/>
              </a:solidFill>
            </a:endParaRPr>
          </a:p>
        </p:txBody>
      </p:sp>
      <p:sp>
        <p:nvSpPr>
          <p:cNvPr id="12" name="文本框 11"/>
          <p:cNvSpPr txBox="1"/>
          <p:nvPr/>
        </p:nvSpPr>
        <p:spPr>
          <a:xfrm>
            <a:off x="1608914" y="5696786"/>
            <a:ext cx="8260800" cy="646331"/>
          </a:xfrm>
          <a:prstGeom prst="rect">
            <a:avLst/>
          </a:prstGeom>
          <a:noFill/>
        </p:spPr>
        <p:txBody>
          <a:bodyPr wrap="square" rtlCol="0">
            <a:spAutoFit/>
          </a:bodyPr>
          <a:lstStyle/>
          <a:p>
            <a:r>
              <a:rPr lang="zh-CN" altLang="en-US" dirty="0" smtClean="0">
                <a:solidFill>
                  <a:srgbClr val="FF0000"/>
                </a:solidFill>
              </a:rPr>
              <a:t>默认为可见通过，我们选择全部，会出现最近几天</a:t>
            </a:r>
            <a:r>
              <a:rPr lang="en-US" altLang="zh-CN" dirty="0" err="1" smtClean="0">
                <a:solidFill>
                  <a:srgbClr val="FF0000"/>
                </a:solidFill>
              </a:rPr>
              <a:t>iss</a:t>
            </a:r>
            <a:r>
              <a:rPr lang="zh-CN" altLang="en-US" dirty="0" smtClean="0">
                <a:solidFill>
                  <a:srgbClr val="FF0000"/>
                </a:solidFill>
              </a:rPr>
              <a:t>的所有过境信息。当它在通知的发射时间段过境时，我们就可以收到来自国际空间站的信号啦</a:t>
            </a:r>
            <a:endParaRPr lang="zh-CN" altLang="en-US" dirty="0">
              <a:solidFill>
                <a:srgbClr val="FF0000"/>
              </a:solidFill>
            </a:endParaRPr>
          </a:p>
        </p:txBody>
      </p:sp>
      <p:grpSp>
        <p:nvGrpSpPr>
          <p:cNvPr id="6" name="组合 5"/>
          <p:cNvGrpSpPr/>
          <p:nvPr/>
        </p:nvGrpSpPr>
        <p:grpSpPr>
          <a:xfrm>
            <a:off x="1608914" y="951267"/>
            <a:ext cx="6351219" cy="4482771"/>
            <a:chOff x="1608914" y="951267"/>
            <a:chExt cx="6351219" cy="4482771"/>
          </a:xfrm>
        </p:grpSpPr>
        <p:pic>
          <p:nvPicPr>
            <p:cNvPr id="3" name="图片 2"/>
            <p:cNvPicPr>
              <a:picLocks noChangeAspect="1"/>
            </p:cNvPicPr>
            <p:nvPr/>
          </p:nvPicPr>
          <p:blipFill>
            <a:blip r:embed="rId2"/>
            <a:stretch>
              <a:fillRect/>
            </a:stretch>
          </p:blipFill>
          <p:spPr>
            <a:xfrm>
              <a:off x="1608914" y="951267"/>
              <a:ext cx="6351219" cy="4482771"/>
            </a:xfrm>
            <a:prstGeom prst="rect">
              <a:avLst/>
            </a:prstGeom>
          </p:spPr>
        </p:pic>
        <p:sp>
          <p:nvSpPr>
            <p:cNvPr id="5" name="椭圆 4"/>
            <p:cNvSpPr/>
            <p:nvPr/>
          </p:nvSpPr>
          <p:spPr>
            <a:xfrm>
              <a:off x="2996418" y="1842868"/>
              <a:ext cx="530122" cy="239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05907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a:solidFill>
                  <a:srgbClr val="002060"/>
                </a:solidFill>
              </a:rPr>
              <a:t>5</a:t>
            </a:r>
            <a:endParaRPr lang="zh-CN" altLang="en-US" sz="2400" b="1" dirty="0">
              <a:solidFill>
                <a:srgbClr val="002060"/>
              </a:solidFill>
            </a:endParaRPr>
          </a:p>
        </p:txBody>
      </p:sp>
      <p:sp>
        <p:nvSpPr>
          <p:cNvPr id="10" name="文本框 9"/>
          <p:cNvSpPr txBox="1"/>
          <p:nvPr/>
        </p:nvSpPr>
        <p:spPr>
          <a:xfrm>
            <a:off x="833174" y="288409"/>
            <a:ext cx="2693366"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a:solidFill>
                  <a:srgbClr val="002060"/>
                </a:solidFill>
              </a:rPr>
              <a:t>sstv</a:t>
            </a:r>
            <a:endParaRPr lang="zh-CN" altLang="en-US" sz="2000" b="1" dirty="0">
              <a:solidFill>
                <a:srgbClr val="002060"/>
              </a:solidFill>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6512" t="36370" r="12553" b="51421"/>
          <a:stretch/>
        </p:blipFill>
        <p:spPr>
          <a:xfrm>
            <a:off x="757330" y="1420837"/>
            <a:ext cx="1703168" cy="1456332"/>
          </a:xfrm>
          <a:prstGeom prst="rect">
            <a:avLst/>
          </a:prstGeom>
        </p:spPr>
      </p:pic>
      <p:sp>
        <p:nvSpPr>
          <p:cNvPr id="7" name="矩形 6"/>
          <p:cNvSpPr/>
          <p:nvPr/>
        </p:nvSpPr>
        <p:spPr>
          <a:xfrm>
            <a:off x="590550" y="870012"/>
            <a:ext cx="5400837" cy="369332"/>
          </a:xfrm>
          <a:prstGeom prst="rect">
            <a:avLst/>
          </a:prstGeom>
        </p:spPr>
        <p:txBody>
          <a:bodyPr wrap="none">
            <a:spAutoFit/>
          </a:bodyPr>
          <a:lstStyle/>
          <a:p>
            <a:r>
              <a:rPr lang="en-US" altLang="zh-CN" dirty="0" smtClean="0"/>
              <a:t>heavens-above </a:t>
            </a:r>
            <a:r>
              <a:rPr lang="zh-CN" altLang="en-US" dirty="0" smtClean="0"/>
              <a:t>安卓端（苹果用户可以使用</a:t>
            </a:r>
            <a:r>
              <a:rPr lang="en-US" altLang="zh-CN" dirty="0" err="1" smtClean="0"/>
              <a:t>satsat</a:t>
            </a:r>
            <a:r>
              <a:rPr lang="zh-CN" altLang="en-US" dirty="0" smtClean="0"/>
              <a:t>）</a:t>
            </a:r>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968" y="1369796"/>
            <a:ext cx="2295379" cy="4973321"/>
          </a:xfrm>
          <a:prstGeom prst="rect">
            <a:avLst/>
          </a:prstGeom>
        </p:spPr>
      </p:pic>
      <p:sp>
        <p:nvSpPr>
          <p:cNvPr id="13" name="椭圆 12"/>
          <p:cNvSpPr/>
          <p:nvPr/>
        </p:nvSpPr>
        <p:spPr>
          <a:xfrm>
            <a:off x="5255756" y="1692952"/>
            <a:ext cx="511998" cy="23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904894" y="1308838"/>
            <a:ext cx="2450122" cy="5034279"/>
            <a:chOff x="6904894" y="1308838"/>
            <a:chExt cx="2450122" cy="5034279"/>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894" y="1308838"/>
              <a:ext cx="2323513" cy="5034279"/>
            </a:xfrm>
            <a:prstGeom prst="rect">
              <a:avLst/>
            </a:prstGeom>
          </p:spPr>
        </p:pic>
        <p:sp>
          <p:nvSpPr>
            <p:cNvPr id="14" name="椭圆 13"/>
            <p:cNvSpPr/>
            <p:nvPr/>
          </p:nvSpPr>
          <p:spPr>
            <a:xfrm>
              <a:off x="8665699" y="4107767"/>
              <a:ext cx="689317" cy="343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9228407" y="3527947"/>
            <a:ext cx="1624806" cy="923330"/>
          </a:xfrm>
          <a:prstGeom prst="rect">
            <a:avLst/>
          </a:prstGeom>
        </p:spPr>
        <p:txBody>
          <a:bodyPr wrap="square">
            <a:spAutoFit/>
          </a:bodyPr>
          <a:lstStyle/>
          <a:p>
            <a:r>
              <a:rPr lang="zh-CN" altLang="en-US" dirty="0" smtClean="0">
                <a:solidFill>
                  <a:srgbClr val="0070C0"/>
                </a:solidFill>
              </a:rPr>
              <a:t>这里</a:t>
            </a:r>
            <a:r>
              <a:rPr lang="zh-CN" altLang="en-US" dirty="0" smtClean="0">
                <a:solidFill>
                  <a:srgbClr val="FF0000"/>
                </a:solidFill>
              </a:rPr>
              <a:t>不要勾选</a:t>
            </a:r>
            <a:r>
              <a:rPr lang="zh-CN" altLang="en-US" dirty="0" smtClean="0">
                <a:solidFill>
                  <a:srgbClr val="0070C0"/>
                </a:solidFill>
              </a:rPr>
              <a:t>只显示可见通过</a:t>
            </a:r>
            <a:endParaRPr lang="zh-CN" altLang="en-US" dirty="0">
              <a:solidFill>
                <a:srgbClr val="0070C0"/>
              </a:solidFill>
            </a:endParaRPr>
          </a:p>
        </p:txBody>
      </p:sp>
    </p:spTree>
    <p:extLst>
      <p:ext uri="{BB962C8B-B14F-4D97-AF65-F5344CB8AC3E}">
        <p14:creationId xmlns:p14="http://schemas.microsoft.com/office/powerpoint/2010/main" val="2210220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E</a:t>
            </a:r>
            <a:r>
              <a:rPr lang="en-US" altLang="zh-CN" sz="2400" b="1" dirty="0">
                <a:solidFill>
                  <a:srgbClr val="002060"/>
                </a:solidFill>
              </a:rPr>
              <a:t>6</a:t>
            </a:r>
            <a:endParaRPr lang="zh-CN" altLang="en-US" sz="2400" b="1" dirty="0">
              <a:solidFill>
                <a:srgbClr val="002060"/>
              </a:solidFill>
            </a:endParaRPr>
          </a:p>
        </p:txBody>
      </p:sp>
      <p:sp>
        <p:nvSpPr>
          <p:cNvPr id="10" name="文本框 9"/>
          <p:cNvSpPr txBox="1"/>
          <p:nvPr/>
        </p:nvSpPr>
        <p:spPr>
          <a:xfrm>
            <a:off x="833174" y="288409"/>
            <a:ext cx="2693366" cy="400110"/>
          </a:xfrm>
          <a:prstGeom prst="rect">
            <a:avLst/>
          </a:prstGeom>
          <a:noFill/>
        </p:spPr>
        <p:txBody>
          <a:bodyPr wrap="none" rtlCol="0">
            <a:spAutoFit/>
          </a:bodyPr>
          <a:lstStyle/>
          <a:p>
            <a:r>
              <a:rPr lang="zh-CN" altLang="en-US" sz="2000" b="1" dirty="0">
                <a:solidFill>
                  <a:srgbClr val="002060"/>
                </a:solidFill>
              </a:rPr>
              <a:t>接收国际空间站的</a:t>
            </a:r>
            <a:r>
              <a:rPr lang="en-US" altLang="zh-CN" sz="2000" b="1" dirty="0" err="1">
                <a:solidFill>
                  <a:srgbClr val="002060"/>
                </a:solidFill>
              </a:rPr>
              <a:t>sstv</a:t>
            </a:r>
            <a:endParaRPr lang="zh-CN" altLang="en-US" sz="2000" b="1" dirty="0">
              <a:solidFill>
                <a:srgbClr val="002060"/>
              </a:solidFill>
            </a:endParaRPr>
          </a:p>
        </p:txBody>
      </p:sp>
      <p:sp>
        <p:nvSpPr>
          <p:cNvPr id="7" name="矩形 6"/>
          <p:cNvSpPr/>
          <p:nvPr/>
        </p:nvSpPr>
        <p:spPr>
          <a:xfrm>
            <a:off x="590550" y="870012"/>
            <a:ext cx="5400837" cy="369332"/>
          </a:xfrm>
          <a:prstGeom prst="rect">
            <a:avLst/>
          </a:prstGeom>
        </p:spPr>
        <p:txBody>
          <a:bodyPr wrap="none">
            <a:spAutoFit/>
          </a:bodyPr>
          <a:lstStyle/>
          <a:p>
            <a:r>
              <a:rPr lang="en-US" altLang="zh-CN" dirty="0" smtClean="0"/>
              <a:t>heavens-above </a:t>
            </a:r>
            <a:r>
              <a:rPr lang="zh-CN" altLang="en-US" dirty="0" smtClean="0"/>
              <a:t>安卓端（苹果用户可以使用</a:t>
            </a:r>
            <a:r>
              <a:rPr lang="en-US" altLang="zh-CN" dirty="0" err="1" smtClean="0"/>
              <a:t>satsat</a:t>
            </a:r>
            <a:r>
              <a:rPr lang="zh-CN" altLang="en-US" dirty="0" smtClean="0"/>
              <a:t>）</a:t>
            </a:r>
            <a:endParaRPr lang="zh-CN" altLang="en-US" dirty="0"/>
          </a:p>
        </p:txBody>
      </p:sp>
      <p:sp>
        <p:nvSpPr>
          <p:cNvPr id="14" name="椭圆 13"/>
          <p:cNvSpPr/>
          <p:nvPr/>
        </p:nvSpPr>
        <p:spPr>
          <a:xfrm>
            <a:off x="8651631" y="4178105"/>
            <a:ext cx="689317" cy="343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883" y="1315606"/>
            <a:ext cx="2286657" cy="4954423"/>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8876" y="1315606"/>
            <a:ext cx="2291951" cy="496589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96" y="1315606"/>
            <a:ext cx="2291952" cy="4965895"/>
          </a:xfrm>
          <a:prstGeom prst="rect">
            <a:avLst/>
          </a:prstGeom>
        </p:spPr>
      </p:pic>
      <p:sp>
        <p:nvSpPr>
          <p:cNvPr id="13" name="椭圆 12"/>
          <p:cNvSpPr/>
          <p:nvPr/>
        </p:nvSpPr>
        <p:spPr>
          <a:xfrm>
            <a:off x="1222165" y="3792817"/>
            <a:ext cx="1680620" cy="501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3727938" y="3460652"/>
            <a:ext cx="450167" cy="3321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7043014" y="3460651"/>
            <a:ext cx="450167" cy="3321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6844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0" y="152400"/>
            <a:ext cx="927100"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F</a:t>
            </a:r>
            <a:endParaRPr lang="zh-CN" altLang="en-US" sz="2400" b="1" dirty="0">
              <a:solidFill>
                <a:srgbClr val="002060"/>
              </a:solidFill>
            </a:endParaRPr>
          </a:p>
        </p:txBody>
      </p:sp>
      <p:sp>
        <p:nvSpPr>
          <p:cNvPr id="10" name="文本框 9"/>
          <p:cNvSpPr txBox="1"/>
          <p:nvPr/>
        </p:nvSpPr>
        <p:spPr>
          <a:xfrm>
            <a:off x="833174" y="288409"/>
            <a:ext cx="3328155" cy="400110"/>
          </a:xfrm>
          <a:prstGeom prst="rect">
            <a:avLst/>
          </a:prstGeom>
          <a:noFill/>
        </p:spPr>
        <p:txBody>
          <a:bodyPr wrap="none" rtlCol="0">
            <a:spAutoFit/>
          </a:bodyPr>
          <a:lstStyle/>
          <a:p>
            <a:r>
              <a:rPr lang="en-US" altLang="zh-CN" sz="2000" b="1" dirty="0" smtClean="0">
                <a:solidFill>
                  <a:srgbClr val="002060"/>
                </a:solidFill>
              </a:rPr>
              <a:t>SSTV</a:t>
            </a:r>
            <a:r>
              <a:rPr lang="zh-CN" altLang="en-US" sz="2000" b="1" dirty="0" smtClean="0">
                <a:solidFill>
                  <a:srgbClr val="002060"/>
                </a:solidFill>
              </a:rPr>
              <a:t>的信号报告及通联过程</a:t>
            </a:r>
            <a:endParaRPr lang="zh-CN" altLang="en-US" sz="2000" b="1" dirty="0">
              <a:solidFill>
                <a:srgbClr val="002060"/>
              </a:solidFill>
            </a:endParaRPr>
          </a:p>
        </p:txBody>
      </p:sp>
      <p:sp>
        <p:nvSpPr>
          <p:cNvPr id="7" name="矩形 6"/>
          <p:cNvSpPr/>
          <p:nvPr/>
        </p:nvSpPr>
        <p:spPr>
          <a:xfrm>
            <a:off x="590550" y="870012"/>
            <a:ext cx="1210115" cy="369332"/>
          </a:xfrm>
          <a:prstGeom prst="rect">
            <a:avLst/>
          </a:prstGeom>
        </p:spPr>
        <p:txBody>
          <a:bodyPr wrap="square">
            <a:spAutoFit/>
          </a:bodyPr>
          <a:lstStyle/>
          <a:p>
            <a:endParaRPr lang="zh-CN" altLang="en-US" dirty="0"/>
          </a:p>
        </p:txBody>
      </p:sp>
      <p:sp>
        <p:nvSpPr>
          <p:cNvPr id="4" name="矩形 3"/>
          <p:cNvSpPr/>
          <p:nvPr/>
        </p:nvSpPr>
        <p:spPr>
          <a:xfrm>
            <a:off x="8110565" y="4217012"/>
            <a:ext cx="3959513" cy="2031325"/>
          </a:xfrm>
          <a:prstGeom prst="rect">
            <a:avLst/>
          </a:prstGeom>
        </p:spPr>
        <p:txBody>
          <a:bodyPr wrap="square">
            <a:spAutoFit/>
          </a:bodyPr>
          <a:lstStyle/>
          <a:p>
            <a:r>
              <a:rPr lang="en-US" altLang="zh-CN" b="1" dirty="0">
                <a:solidFill>
                  <a:srgbClr val="FF0000"/>
                </a:solidFill>
                <a:latin typeface="Verdana" panose="020B0604030504040204" pitchFamily="34" charset="0"/>
              </a:rPr>
              <a:t>SSTV</a:t>
            </a:r>
            <a:r>
              <a:rPr lang="zh-CN" altLang="en-US" b="1" dirty="0">
                <a:solidFill>
                  <a:srgbClr val="FF0000"/>
                </a:solidFill>
                <a:latin typeface="Verdana" panose="020B0604030504040204" pitchFamily="34" charset="0"/>
              </a:rPr>
              <a:t>的信号报告</a:t>
            </a:r>
            <a:r>
              <a:rPr lang="en-US" altLang="zh-CN" b="1" dirty="0">
                <a:solidFill>
                  <a:srgbClr val="FF0000"/>
                </a:solidFill>
                <a:latin typeface="Verdana" panose="020B0604030504040204" pitchFamily="34" charset="0"/>
              </a:rPr>
              <a:t>RSV</a:t>
            </a:r>
            <a:r>
              <a:rPr lang="zh-CN" altLang="en-US" b="1" dirty="0">
                <a:solidFill>
                  <a:srgbClr val="FF0000"/>
                </a:solidFill>
                <a:latin typeface="Verdana" panose="020B0604030504040204" pitchFamily="34" charset="0"/>
              </a:rPr>
              <a:t>为三位数字</a:t>
            </a:r>
            <a:r>
              <a:rPr lang="zh-CN" altLang="en-US" b="1" dirty="0" smtClean="0">
                <a:solidFill>
                  <a:srgbClr val="FF0000"/>
                </a:solidFill>
                <a:latin typeface="Verdana" panose="020B0604030504040204" pitchFamily="34" charset="0"/>
              </a:rPr>
              <a:t>组合</a:t>
            </a:r>
            <a:endParaRPr lang="en-US" altLang="zh-CN" b="1" dirty="0" smtClean="0">
              <a:solidFill>
                <a:srgbClr val="FF0000"/>
              </a:solidFill>
              <a:latin typeface="Verdana" panose="020B0604030504040204" pitchFamily="34" charset="0"/>
            </a:endParaRPr>
          </a:p>
          <a:p>
            <a:r>
              <a:rPr lang="zh-CN" altLang="en-US" b="1" dirty="0" smtClean="0">
                <a:solidFill>
                  <a:srgbClr val="FF0000"/>
                </a:solidFill>
                <a:latin typeface="Verdana" panose="020B0604030504040204" pitchFamily="34" charset="0"/>
              </a:rPr>
              <a:t>第一位</a:t>
            </a:r>
            <a:r>
              <a:rPr lang="en-US" altLang="zh-CN" b="1" dirty="0" smtClean="0">
                <a:solidFill>
                  <a:srgbClr val="FF0000"/>
                </a:solidFill>
                <a:latin typeface="Verdana" panose="020B0604030504040204" pitchFamily="34" charset="0"/>
              </a:rPr>
              <a:t>R</a:t>
            </a:r>
            <a:r>
              <a:rPr lang="zh-CN" altLang="en-US" b="1" dirty="0" smtClean="0">
                <a:solidFill>
                  <a:srgbClr val="FF0000"/>
                </a:solidFill>
                <a:latin typeface="Verdana" panose="020B0604030504040204" pitchFamily="34" charset="0"/>
              </a:rPr>
              <a:t>可</a:t>
            </a:r>
            <a:r>
              <a:rPr lang="zh-CN" altLang="en-US" b="1" dirty="0">
                <a:solidFill>
                  <a:srgbClr val="FF0000"/>
                </a:solidFill>
                <a:latin typeface="Verdana" panose="020B0604030504040204" pitchFamily="34" charset="0"/>
              </a:rPr>
              <a:t>辨度分为</a:t>
            </a:r>
            <a:r>
              <a:rPr lang="en-US" altLang="zh-CN" b="1" dirty="0">
                <a:solidFill>
                  <a:srgbClr val="FF0000"/>
                </a:solidFill>
                <a:latin typeface="Verdana" panose="020B0604030504040204" pitchFamily="34" charset="0"/>
              </a:rPr>
              <a:t>1</a:t>
            </a:r>
            <a:r>
              <a:rPr lang="zh-CN" altLang="en-US" b="1" dirty="0">
                <a:solidFill>
                  <a:srgbClr val="FF0000"/>
                </a:solidFill>
                <a:latin typeface="Verdana" panose="020B0604030504040204" pitchFamily="34" charset="0"/>
              </a:rPr>
              <a:t>～</a:t>
            </a:r>
            <a:r>
              <a:rPr lang="en-US" altLang="zh-CN" b="1" dirty="0">
                <a:solidFill>
                  <a:srgbClr val="FF0000"/>
                </a:solidFill>
                <a:latin typeface="Verdana" panose="020B0604030504040204" pitchFamily="34" charset="0"/>
              </a:rPr>
              <a:t>5</a:t>
            </a:r>
            <a:r>
              <a:rPr lang="zh-CN" altLang="en-US" b="1" dirty="0" smtClean="0">
                <a:solidFill>
                  <a:srgbClr val="FF0000"/>
                </a:solidFill>
                <a:latin typeface="Verdana" panose="020B0604030504040204" pitchFamily="34" charset="0"/>
              </a:rPr>
              <a:t>，</a:t>
            </a:r>
            <a:endParaRPr lang="en-US" altLang="zh-CN" b="1" dirty="0" smtClean="0">
              <a:solidFill>
                <a:srgbClr val="FF0000"/>
              </a:solidFill>
              <a:latin typeface="Verdana" panose="020B0604030504040204" pitchFamily="34" charset="0"/>
            </a:endParaRPr>
          </a:p>
          <a:p>
            <a:r>
              <a:rPr lang="zh-CN" altLang="en-US" b="1" dirty="0" smtClean="0">
                <a:solidFill>
                  <a:srgbClr val="FF0000"/>
                </a:solidFill>
                <a:latin typeface="Verdana" panose="020B0604030504040204" pitchFamily="34" charset="0"/>
              </a:rPr>
              <a:t>第二位</a:t>
            </a:r>
            <a:r>
              <a:rPr lang="en-US" altLang="zh-CN" b="1" dirty="0" smtClean="0">
                <a:solidFill>
                  <a:srgbClr val="FF0000"/>
                </a:solidFill>
                <a:latin typeface="Verdana" panose="020B0604030504040204" pitchFamily="34" charset="0"/>
              </a:rPr>
              <a:t>S</a:t>
            </a:r>
            <a:r>
              <a:rPr lang="zh-CN" altLang="en-US" b="1" dirty="0" smtClean="0">
                <a:solidFill>
                  <a:srgbClr val="FF0000"/>
                </a:solidFill>
                <a:latin typeface="Verdana" panose="020B0604030504040204" pitchFamily="34" charset="0"/>
              </a:rPr>
              <a:t>信号</a:t>
            </a:r>
            <a:r>
              <a:rPr lang="zh-CN" altLang="en-US" b="1" dirty="0">
                <a:solidFill>
                  <a:srgbClr val="FF0000"/>
                </a:solidFill>
                <a:latin typeface="Verdana" panose="020B0604030504040204" pitchFamily="34" charset="0"/>
              </a:rPr>
              <a:t>强度分为</a:t>
            </a:r>
            <a:r>
              <a:rPr lang="en-US" altLang="zh-CN" b="1" dirty="0">
                <a:solidFill>
                  <a:srgbClr val="FF0000"/>
                </a:solidFill>
                <a:latin typeface="Verdana" panose="020B0604030504040204" pitchFamily="34" charset="0"/>
              </a:rPr>
              <a:t>1</a:t>
            </a:r>
            <a:r>
              <a:rPr lang="zh-CN" altLang="en-US" b="1" dirty="0">
                <a:solidFill>
                  <a:srgbClr val="FF0000"/>
                </a:solidFill>
                <a:latin typeface="Verdana" panose="020B0604030504040204" pitchFamily="34" charset="0"/>
              </a:rPr>
              <a:t>～</a:t>
            </a:r>
            <a:r>
              <a:rPr lang="en-US" altLang="zh-CN" b="1" dirty="0" smtClean="0">
                <a:solidFill>
                  <a:srgbClr val="FF0000"/>
                </a:solidFill>
                <a:latin typeface="Verdana" panose="020B0604030504040204" pitchFamily="34" charset="0"/>
              </a:rPr>
              <a:t>9</a:t>
            </a:r>
          </a:p>
          <a:p>
            <a:r>
              <a:rPr lang="zh-CN" altLang="en-US" b="1" dirty="0" smtClean="0">
                <a:solidFill>
                  <a:srgbClr val="FF0000"/>
                </a:solidFill>
                <a:latin typeface="Verdana" panose="020B0604030504040204" pitchFamily="34" charset="0"/>
              </a:rPr>
              <a:t>第三位</a:t>
            </a:r>
            <a:r>
              <a:rPr lang="en-US" altLang="zh-CN" b="1" dirty="0" smtClean="0">
                <a:solidFill>
                  <a:srgbClr val="FF0000"/>
                </a:solidFill>
                <a:latin typeface="Verdana" panose="020B0604030504040204" pitchFamily="34" charset="0"/>
              </a:rPr>
              <a:t>V</a:t>
            </a:r>
            <a:r>
              <a:rPr lang="zh-CN" altLang="en-US" b="1" dirty="0" smtClean="0">
                <a:solidFill>
                  <a:srgbClr val="FF0000"/>
                </a:solidFill>
                <a:latin typeface="Verdana" panose="020B0604030504040204" pitchFamily="34" charset="0"/>
              </a:rPr>
              <a:t>图像</a:t>
            </a:r>
            <a:r>
              <a:rPr lang="zh-CN" altLang="en-US" b="1" dirty="0">
                <a:solidFill>
                  <a:srgbClr val="FF0000"/>
                </a:solidFill>
                <a:latin typeface="Verdana" panose="020B0604030504040204" pitchFamily="34" charset="0"/>
              </a:rPr>
              <a:t>品质分为</a:t>
            </a:r>
            <a:r>
              <a:rPr lang="en-US" altLang="zh-CN" b="1" dirty="0">
                <a:solidFill>
                  <a:srgbClr val="FF0000"/>
                </a:solidFill>
                <a:latin typeface="Verdana" panose="020B0604030504040204" pitchFamily="34" charset="0"/>
              </a:rPr>
              <a:t>1</a:t>
            </a:r>
            <a:r>
              <a:rPr lang="zh-CN" altLang="en-US" b="1" dirty="0">
                <a:solidFill>
                  <a:srgbClr val="FF0000"/>
                </a:solidFill>
                <a:latin typeface="Verdana" panose="020B0604030504040204" pitchFamily="34" charset="0"/>
              </a:rPr>
              <a:t>～</a:t>
            </a:r>
            <a:r>
              <a:rPr lang="en-US" altLang="zh-CN" b="1" dirty="0" smtClean="0">
                <a:solidFill>
                  <a:srgbClr val="FF0000"/>
                </a:solidFill>
                <a:latin typeface="Verdana" panose="020B0604030504040204" pitchFamily="34" charset="0"/>
              </a:rPr>
              <a:t>5</a:t>
            </a:r>
          </a:p>
          <a:p>
            <a:r>
              <a:rPr lang="zh-CN" altLang="en-US" b="1" dirty="0" smtClean="0">
                <a:solidFill>
                  <a:srgbClr val="FF0000"/>
                </a:solidFill>
                <a:latin typeface="Verdana" panose="020B0604030504040204" pitchFamily="34" charset="0"/>
              </a:rPr>
              <a:t>一般</a:t>
            </a:r>
            <a:r>
              <a:rPr lang="zh-CN" altLang="en-US" b="1" dirty="0">
                <a:solidFill>
                  <a:srgbClr val="FF0000"/>
                </a:solidFill>
                <a:latin typeface="Verdana" panose="020B0604030504040204" pitchFamily="34" charset="0"/>
              </a:rPr>
              <a:t>给出</a:t>
            </a:r>
            <a:r>
              <a:rPr lang="en-US" altLang="zh-CN" b="1" dirty="0">
                <a:solidFill>
                  <a:srgbClr val="FF0000"/>
                </a:solidFill>
                <a:latin typeface="Verdana" panose="020B0604030504040204" pitchFamily="34" charset="0"/>
              </a:rPr>
              <a:t>595</a:t>
            </a:r>
            <a:r>
              <a:rPr lang="zh-CN" altLang="en-US" b="1" dirty="0">
                <a:solidFill>
                  <a:srgbClr val="FF0000"/>
                </a:solidFill>
                <a:latin typeface="Verdana" panose="020B0604030504040204" pitchFamily="34" charset="0"/>
              </a:rPr>
              <a:t>的信号报告，表示接收到比较满意的图像且通信信号良好。</a:t>
            </a:r>
            <a:endParaRPr lang="zh-CN" altLang="en-US" b="1" dirty="0">
              <a:solidFill>
                <a:srgbClr val="FF0000"/>
              </a:solidFill>
            </a:endParaRPr>
          </a:p>
        </p:txBody>
      </p:sp>
      <p:pic>
        <p:nvPicPr>
          <p:cNvPr id="9" name="图片 8"/>
          <p:cNvPicPr>
            <a:picLocks noChangeAspect="1"/>
          </p:cNvPicPr>
          <p:nvPr/>
        </p:nvPicPr>
        <p:blipFill>
          <a:blip r:embed="rId2"/>
          <a:stretch>
            <a:fillRect/>
          </a:stretch>
        </p:blipFill>
        <p:spPr>
          <a:xfrm>
            <a:off x="437466" y="708476"/>
            <a:ext cx="3048000" cy="2438400"/>
          </a:xfrm>
          <a:prstGeom prst="rect">
            <a:avLst/>
          </a:prstGeom>
        </p:spPr>
      </p:pic>
      <p:pic>
        <p:nvPicPr>
          <p:cNvPr id="12" name="图片 11"/>
          <p:cNvPicPr>
            <a:picLocks noChangeAspect="1"/>
          </p:cNvPicPr>
          <p:nvPr/>
        </p:nvPicPr>
        <p:blipFill>
          <a:blip r:embed="rId3"/>
          <a:stretch>
            <a:fillRect/>
          </a:stretch>
        </p:blipFill>
        <p:spPr>
          <a:xfrm>
            <a:off x="4232031" y="712565"/>
            <a:ext cx="3142857" cy="2523809"/>
          </a:xfrm>
          <a:prstGeom prst="rect">
            <a:avLst/>
          </a:prstGeom>
        </p:spPr>
      </p:pic>
      <p:pic>
        <p:nvPicPr>
          <p:cNvPr id="16" name="图片 15"/>
          <p:cNvPicPr>
            <a:picLocks noChangeAspect="1"/>
          </p:cNvPicPr>
          <p:nvPr/>
        </p:nvPicPr>
        <p:blipFill>
          <a:blip r:embed="rId4"/>
          <a:stretch>
            <a:fillRect/>
          </a:stretch>
        </p:blipFill>
        <p:spPr>
          <a:xfrm>
            <a:off x="8215533" y="756655"/>
            <a:ext cx="3094892" cy="2475914"/>
          </a:xfrm>
          <a:prstGeom prst="rect">
            <a:avLst/>
          </a:prstGeom>
        </p:spPr>
      </p:pic>
      <p:pic>
        <p:nvPicPr>
          <p:cNvPr id="17" name="图片 16"/>
          <p:cNvPicPr>
            <a:picLocks noChangeAspect="1"/>
          </p:cNvPicPr>
          <p:nvPr/>
        </p:nvPicPr>
        <p:blipFill>
          <a:blip r:embed="rId5"/>
          <a:stretch>
            <a:fillRect/>
          </a:stretch>
        </p:blipFill>
        <p:spPr>
          <a:xfrm>
            <a:off x="1155841" y="3781670"/>
            <a:ext cx="3076190" cy="2466667"/>
          </a:xfrm>
          <a:prstGeom prst="rect">
            <a:avLst/>
          </a:prstGeom>
        </p:spPr>
      </p:pic>
      <p:pic>
        <p:nvPicPr>
          <p:cNvPr id="18" name="图片 17"/>
          <p:cNvPicPr>
            <a:picLocks noChangeAspect="1"/>
          </p:cNvPicPr>
          <p:nvPr/>
        </p:nvPicPr>
        <p:blipFill>
          <a:blip r:embed="rId6"/>
          <a:stretch>
            <a:fillRect/>
          </a:stretch>
        </p:blipFill>
        <p:spPr>
          <a:xfrm>
            <a:off x="4938121" y="3743615"/>
            <a:ext cx="3048000" cy="2438400"/>
          </a:xfrm>
          <a:prstGeom prst="rect">
            <a:avLst/>
          </a:prstGeom>
        </p:spPr>
      </p:pic>
      <p:sp>
        <p:nvSpPr>
          <p:cNvPr id="19" name="右箭头 18"/>
          <p:cNvSpPr/>
          <p:nvPr/>
        </p:nvSpPr>
        <p:spPr>
          <a:xfrm>
            <a:off x="3713411" y="1826758"/>
            <a:ext cx="384755" cy="2954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7601366" y="1826758"/>
            <a:ext cx="384755" cy="2954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576009" y="4815104"/>
            <a:ext cx="384755" cy="2954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4428922" y="4815104"/>
            <a:ext cx="384755" cy="2954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54100" y="3146876"/>
            <a:ext cx="1476686" cy="369332"/>
          </a:xfrm>
          <a:prstGeom prst="rect">
            <a:avLst/>
          </a:prstGeom>
        </p:spPr>
        <p:txBody>
          <a:bodyPr wrap="none">
            <a:spAutoFit/>
          </a:bodyPr>
          <a:lstStyle/>
          <a:p>
            <a:r>
              <a:rPr lang="en-US" altLang="zh-CN" dirty="0" smtClean="0">
                <a:solidFill>
                  <a:srgbClr val="FF0000"/>
                </a:solidFill>
              </a:rPr>
              <a:t>1.</a:t>
            </a:r>
            <a:r>
              <a:rPr lang="zh-CN" altLang="en-US" dirty="0" smtClean="0">
                <a:solidFill>
                  <a:srgbClr val="FF0000"/>
                </a:solidFill>
              </a:rPr>
              <a:t>甲</a:t>
            </a:r>
            <a:r>
              <a:rPr lang="en-US" altLang="zh-CN" dirty="0" smtClean="0">
                <a:solidFill>
                  <a:srgbClr val="FF0000"/>
                </a:solidFill>
              </a:rPr>
              <a:t>CQ SSTV</a:t>
            </a:r>
            <a:endParaRPr lang="zh-CN" altLang="en-US" dirty="0"/>
          </a:p>
        </p:txBody>
      </p:sp>
      <p:sp>
        <p:nvSpPr>
          <p:cNvPr id="24" name="矩形 23"/>
          <p:cNvSpPr/>
          <p:nvPr/>
        </p:nvSpPr>
        <p:spPr>
          <a:xfrm>
            <a:off x="4568986" y="3146876"/>
            <a:ext cx="2468946" cy="369332"/>
          </a:xfrm>
          <a:prstGeom prst="rect">
            <a:avLst/>
          </a:prstGeom>
        </p:spPr>
        <p:txBody>
          <a:bodyPr wrap="none">
            <a:spAutoFit/>
          </a:bodyPr>
          <a:lstStyle/>
          <a:p>
            <a:r>
              <a:rPr lang="en-US" altLang="zh-CN" dirty="0" smtClean="0">
                <a:solidFill>
                  <a:srgbClr val="FF0000"/>
                </a:solidFill>
              </a:rPr>
              <a:t>2.</a:t>
            </a:r>
            <a:r>
              <a:rPr lang="zh-CN" altLang="en-US" dirty="0" smtClean="0">
                <a:solidFill>
                  <a:srgbClr val="FF0000"/>
                </a:solidFill>
              </a:rPr>
              <a:t>乙给出甲的信号报告</a:t>
            </a:r>
            <a:endParaRPr lang="zh-CN" altLang="en-US" dirty="0"/>
          </a:p>
        </p:txBody>
      </p:sp>
      <p:sp>
        <p:nvSpPr>
          <p:cNvPr id="25" name="矩形 24"/>
          <p:cNvSpPr/>
          <p:nvPr/>
        </p:nvSpPr>
        <p:spPr>
          <a:xfrm>
            <a:off x="8413090" y="3146876"/>
            <a:ext cx="2897335" cy="646331"/>
          </a:xfrm>
          <a:prstGeom prst="rect">
            <a:avLst/>
          </a:prstGeom>
        </p:spPr>
        <p:txBody>
          <a:bodyPr wrap="square">
            <a:spAutoFit/>
          </a:bodyPr>
          <a:lstStyle/>
          <a:p>
            <a:r>
              <a:rPr lang="en-US" altLang="zh-CN" dirty="0" smtClean="0">
                <a:solidFill>
                  <a:srgbClr val="FF0000"/>
                </a:solidFill>
              </a:rPr>
              <a:t>3.</a:t>
            </a:r>
            <a:r>
              <a:rPr lang="zh-CN" altLang="en-US" dirty="0" smtClean="0">
                <a:solidFill>
                  <a:srgbClr val="FF0000"/>
                </a:solidFill>
              </a:rPr>
              <a:t>甲收到乙给出的信号报告，回复乙的信号报告</a:t>
            </a:r>
            <a:endParaRPr lang="zh-CN" altLang="en-US" dirty="0"/>
          </a:p>
        </p:txBody>
      </p:sp>
      <p:sp>
        <p:nvSpPr>
          <p:cNvPr id="26" name="矩形 25"/>
          <p:cNvSpPr/>
          <p:nvPr/>
        </p:nvSpPr>
        <p:spPr>
          <a:xfrm>
            <a:off x="1824445" y="6240027"/>
            <a:ext cx="2897335" cy="369332"/>
          </a:xfrm>
          <a:prstGeom prst="rect">
            <a:avLst/>
          </a:prstGeom>
        </p:spPr>
        <p:txBody>
          <a:bodyPr wrap="square">
            <a:spAutoFit/>
          </a:bodyPr>
          <a:lstStyle/>
          <a:p>
            <a:r>
              <a:rPr lang="en-US" altLang="zh-CN" dirty="0" smtClean="0">
                <a:solidFill>
                  <a:srgbClr val="FF0000"/>
                </a:solidFill>
              </a:rPr>
              <a:t>4.</a:t>
            </a:r>
            <a:r>
              <a:rPr lang="zh-CN" altLang="en-US" dirty="0" smtClean="0">
                <a:solidFill>
                  <a:srgbClr val="FF0000"/>
                </a:solidFill>
              </a:rPr>
              <a:t>乙回复给甲</a:t>
            </a:r>
            <a:r>
              <a:rPr lang="en-US" altLang="zh-CN" dirty="0" smtClean="0">
                <a:solidFill>
                  <a:srgbClr val="FF0000"/>
                </a:solidFill>
              </a:rPr>
              <a:t>73</a:t>
            </a:r>
            <a:endParaRPr lang="zh-CN" altLang="en-US" dirty="0"/>
          </a:p>
        </p:txBody>
      </p:sp>
      <p:sp>
        <p:nvSpPr>
          <p:cNvPr id="27" name="矩形 26"/>
          <p:cNvSpPr/>
          <p:nvPr/>
        </p:nvSpPr>
        <p:spPr>
          <a:xfrm>
            <a:off x="5803459" y="6211669"/>
            <a:ext cx="1327608" cy="369332"/>
          </a:xfrm>
          <a:prstGeom prst="rect">
            <a:avLst/>
          </a:prstGeom>
        </p:spPr>
        <p:txBody>
          <a:bodyPr wrap="none">
            <a:spAutoFit/>
          </a:bodyPr>
          <a:lstStyle/>
          <a:p>
            <a:r>
              <a:rPr lang="en-US" altLang="zh-CN" dirty="0" smtClean="0">
                <a:solidFill>
                  <a:srgbClr val="FF0000"/>
                </a:solidFill>
              </a:rPr>
              <a:t>5.</a:t>
            </a:r>
            <a:r>
              <a:rPr lang="zh-CN" altLang="en-US" dirty="0">
                <a:solidFill>
                  <a:srgbClr val="FF0000"/>
                </a:solidFill>
              </a:rPr>
              <a:t>甲</a:t>
            </a:r>
            <a:r>
              <a:rPr lang="zh-CN" altLang="en-US" dirty="0" smtClean="0">
                <a:solidFill>
                  <a:srgbClr val="FF0000"/>
                </a:solidFill>
              </a:rPr>
              <a:t>回复</a:t>
            </a:r>
            <a:r>
              <a:rPr lang="en-US" altLang="zh-CN" dirty="0">
                <a:solidFill>
                  <a:srgbClr val="FF0000"/>
                </a:solidFill>
              </a:rPr>
              <a:t>73</a:t>
            </a:r>
            <a:endParaRPr lang="zh-CN" altLang="en-US" dirty="0"/>
          </a:p>
        </p:txBody>
      </p:sp>
    </p:spTree>
    <p:extLst>
      <p:ext uri="{BB962C8B-B14F-4D97-AF65-F5344CB8AC3E}">
        <p14:creationId xmlns:p14="http://schemas.microsoft.com/office/powerpoint/2010/main" val="2030934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1219200"/>
            <a:ext cx="9055100" cy="44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r>
              <a:rPr lang="zh-CN" altLang="en-US" sz="2000" b="1" dirty="0" smtClean="0">
                <a:solidFill>
                  <a:srgbClr val="002060"/>
                </a:solidFill>
              </a:rPr>
              <a:t>科技改变生活，</a:t>
            </a:r>
            <a:r>
              <a:rPr lang="zh-CN" altLang="en-US" sz="2000" b="1" dirty="0">
                <a:solidFill>
                  <a:srgbClr val="002060"/>
                </a:solidFill>
              </a:rPr>
              <a:t>使用手机或个人电脑就能玩</a:t>
            </a:r>
            <a:r>
              <a:rPr lang="zh-CN" altLang="en-US" sz="2000" b="1" dirty="0" smtClean="0">
                <a:solidFill>
                  <a:srgbClr val="002060"/>
                </a:solidFill>
              </a:rPr>
              <a:t>转而不再需要高昂和笨重的设备就可以零距离接触</a:t>
            </a:r>
            <a:r>
              <a:rPr lang="en-US" altLang="zh-CN" sz="2000" b="1" dirty="0" smtClean="0">
                <a:solidFill>
                  <a:srgbClr val="002060"/>
                </a:solidFill>
              </a:rPr>
              <a:t>SSTV</a:t>
            </a:r>
            <a:r>
              <a:rPr lang="zh-CN" altLang="en-US" sz="2000" b="1" dirty="0" smtClean="0">
                <a:solidFill>
                  <a:srgbClr val="002060"/>
                </a:solidFill>
              </a:rPr>
              <a:t>。</a:t>
            </a:r>
            <a:endParaRPr lang="en-US" altLang="zh-CN" sz="2000" b="1" dirty="0" smtClean="0">
              <a:solidFill>
                <a:srgbClr val="002060"/>
              </a:solidFill>
            </a:endParaRPr>
          </a:p>
          <a:p>
            <a:endParaRPr lang="en-US" altLang="zh-CN" sz="2000" b="1" dirty="0" smtClean="0">
              <a:solidFill>
                <a:srgbClr val="002060"/>
              </a:solidFill>
            </a:endParaRPr>
          </a:p>
          <a:p>
            <a:r>
              <a:rPr lang="zh-CN" altLang="en-US" sz="2000" b="1" dirty="0" smtClean="0">
                <a:solidFill>
                  <a:srgbClr val="002060"/>
                </a:solidFill>
              </a:rPr>
              <a:t>手机或电脑下载相应的</a:t>
            </a:r>
            <a:r>
              <a:rPr lang="zh-CN" altLang="en-US" sz="2000" b="1" dirty="0">
                <a:solidFill>
                  <a:srgbClr val="002060"/>
                </a:solidFill>
              </a:rPr>
              <a:t>软件</a:t>
            </a:r>
            <a:r>
              <a:rPr lang="zh-CN" altLang="en-US" sz="2000" b="1" dirty="0" smtClean="0">
                <a:solidFill>
                  <a:srgbClr val="002060"/>
                </a:solidFill>
              </a:rPr>
              <a:t>之后将其置于电台扬声器附近，音频信号进入手机或电脑解码后，声音将还原图像。当然也可以使用音频线来将电台接收到的声音直接导入手机或者电脑以减少干扰，从而获取更加清晰的图像。</a:t>
            </a:r>
            <a:endParaRPr lang="en-US" altLang="zh-CN" sz="2000" b="1" dirty="0" smtClean="0">
              <a:solidFill>
                <a:srgbClr val="002060"/>
              </a:solidFill>
            </a:endParaRPr>
          </a:p>
          <a:p>
            <a:r>
              <a:rPr lang="zh-CN" altLang="en-US" sz="2000" b="1" dirty="0" smtClean="0">
                <a:solidFill>
                  <a:srgbClr val="002060"/>
                </a:solidFill>
              </a:rPr>
              <a:t>（详细介绍请继续阅读）</a:t>
            </a:r>
            <a:endParaRPr lang="en-US" altLang="zh-CN" sz="2000" b="1" dirty="0" smtClean="0">
              <a:solidFill>
                <a:srgbClr val="002060"/>
              </a:solidFill>
            </a:endParaRPr>
          </a:p>
          <a:p>
            <a:endParaRPr lang="en-US" altLang="zh-CN" sz="2000" b="1" dirty="0">
              <a:solidFill>
                <a:srgbClr val="002060"/>
              </a:solidFill>
            </a:endParaRPr>
          </a:p>
          <a:p>
            <a:r>
              <a:rPr lang="zh-CN" altLang="en-US" sz="2400" b="1" dirty="0" smtClean="0">
                <a:solidFill>
                  <a:srgbClr val="FF0000"/>
                </a:solidFill>
              </a:rPr>
              <a:t>注意：</a:t>
            </a:r>
            <a:endParaRPr lang="en-US" altLang="zh-CN" sz="2400" b="1" dirty="0" smtClean="0">
              <a:solidFill>
                <a:srgbClr val="FF0000"/>
              </a:solidFill>
            </a:endParaRPr>
          </a:p>
          <a:p>
            <a:r>
              <a:rPr lang="zh-CN" altLang="en-US" sz="2000" b="1" dirty="0" smtClean="0">
                <a:solidFill>
                  <a:srgbClr val="002060"/>
                </a:solidFill>
              </a:rPr>
              <a:t>     </a:t>
            </a:r>
            <a:endParaRPr lang="en-US" altLang="zh-CN" sz="2000" b="1" dirty="0" smtClean="0">
              <a:solidFill>
                <a:srgbClr val="002060"/>
              </a:solidFill>
            </a:endParaRPr>
          </a:p>
          <a:p>
            <a:r>
              <a:rPr lang="en-US" altLang="zh-CN" sz="2000" b="1" dirty="0">
                <a:solidFill>
                  <a:srgbClr val="002060"/>
                </a:solidFill>
              </a:rPr>
              <a:t> </a:t>
            </a:r>
            <a:r>
              <a:rPr lang="en-US" altLang="zh-CN" sz="2000" b="1" dirty="0" smtClean="0">
                <a:solidFill>
                  <a:srgbClr val="002060"/>
                </a:solidFill>
              </a:rPr>
              <a:t>    </a:t>
            </a:r>
            <a:r>
              <a:rPr lang="zh-CN" altLang="en-US" sz="2000" b="1" dirty="0" smtClean="0">
                <a:solidFill>
                  <a:srgbClr val="002060"/>
                </a:solidFill>
              </a:rPr>
              <a:t>收发双方不仅频率相同而且解码模式也要一致。</a:t>
            </a:r>
            <a:endParaRPr lang="en-US" altLang="zh-CN" sz="2000" b="1" dirty="0" smtClean="0">
              <a:solidFill>
                <a:srgbClr val="002060"/>
              </a:solidFill>
            </a:endParaRPr>
          </a:p>
          <a:p>
            <a:r>
              <a:rPr lang="en-US" altLang="zh-CN" sz="2000" b="1" dirty="0">
                <a:solidFill>
                  <a:srgbClr val="002060"/>
                </a:solidFill>
              </a:rPr>
              <a:t> </a:t>
            </a:r>
            <a:r>
              <a:rPr lang="en-US" altLang="zh-CN" sz="2000" b="1" dirty="0" smtClean="0">
                <a:solidFill>
                  <a:srgbClr val="002060"/>
                </a:solidFill>
              </a:rPr>
              <a:t>    </a:t>
            </a:r>
          </a:p>
          <a:p>
            <a:r>
              <a:rPr lang="en-US" altLang="zh-CN" sz="2000" b="1" dirty="0">
                <a:solidFill>
                  <a:srgbClr val="002060"/>
                </a:solidFill>
              </a:rPr>
              <a:t> </a:t>
            </a:r>
            <a:r>
              <a:rPr lang="en-US" altLang="zh-CN" sz="2000" b="1" dirty="0" smtClean="0">
                <a:solidFill>
                  <a:srgbClr val="002060"/>
                </a:solidFill>
              </a:rPr>
              <a:t>    </a:t>
            </a:r>
            <a:r>
              <a:rPr lang="zh-CN" altLang="en-US" sz="2000" b="1" dirty="0" smtClean="0">
                <a:solidFill>
                  <a:srgbClr val="002060"/>
                </a:solidFill>
              </a:rPr>
              <a:t>如果未使用音频线则需保证收发环境尽可能的安静，避免背景噪音强干扰导致图片解析不理想。</a:t>
            </a:r>
            <a:endParaRPr lang="en-US" altLang="zh-CN" sz="2000" b="1" dirty="0">
              <a:solidFill>
                <a:srgbClr val="002060"/>
              </a:solidFill>
            </a:endParaRPr>
          </a:p>
          <a:p>
            <a:endParaRPr lang="en-US" altLang="zh-CN" sz="2000" b="1" dirty="0" smtClean="0">
              <a:solidFill>
                <a:srgbClr val="002060"/>
              </a:solidFill>
            </a:endParaRPr>
          </a:p>
          <a:p>
            <a:r>
              <a:rPr lang="zh-CN" altLang="en-US" b="1" dirty="0" smtClean="0"/>
              <a:t>慢</a:t>
            </a:r>
            <a:r>
              <a:rPr lang="zh-CN" altLang="en-US" b="1" dirty="0"/>
              <a:t>扫描电视</a:t>
            </a:r>
            <a:r>
              <a:rPr lang="zh-CN" altLang="en-US" dirty="0"/>
              <a:t>（</a:t>
            </a:r>
            <a:r>
              <a:rPr lang="en-US" altLang="zh-CN" b="1" dirty="0"/>
              <a:t>Slow-scan television</a:t>
            </a:r>
            <a:r>
              <a:rPr lang="zh-CN" altLang="en-US" dirty="0" smtClean="0"/>
              <a:t>）</a:t>
            </a:r>
            <a:endParaRPr lang="zh-CN" altLang="en-US" sz="2800" b="1" dirty="0">
              <a:solidFill>
                <a:srgbClr val="002060"/>
              </a:solidFill>
            </a:endParaRPr>
          </a:p>
        </p:txBody>
      </p:sp>
      <p:sp>
        <p:nvSpPr>
          <p:cNvPr id="3" name="矩形 2"/>
          <p:cNvSpPr/>
          <p:nvPr/>
        </p:nvSpPr>
        <p:spPr>
          <a:xfrm>
            <a:off x="127000" y="152400"/>
            <a:ext cx="558800"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2060"/>
                </a:solidFill>
              </a:rPr>
              <a:t>B</a:t>
            </a:r>
            <a:endParaRPr lang="zh-CN" altLang="en-US" sz="2400" b="1" dirty="0">
              <a:solidFill>
                <a:srgbClr val="002060"/>
              </a:solidFill>
            </a:endParaRPr>
          </a:p>
        </p:txBody>
      </p:sp>
    </p:spTree>
    <p:extLst>
      <p:ext uri="{BB962C8B-B14F-4D97-AF65-F5344CB8AC3E}">
        <p14:creationId xmlns:p14="http://schemas.microsoft.com/office/powerpoint/2010/main" val="415434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723900"/>
            <a:ext cx="9055100" cy="494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b="1" dirty="0" smtClean="0">
              <a:solidFill>
                <a:srgbClr val="002060"/>
              </a:solidFill>
            </a:endParaRPr>
          </a:p>
          <a:p>
            <a:r>
              <a:rPr lang="zh-CN" altLang="en-US" sz="2000" b="1" dirty="0" smtClean="0">
                <a:solidFill>
                  <a:srgbClr val="002060"/>
                </a:solidFill>
              </a:rPr>
              <a:t>手机下载推荐的两个</a:t>
            </a:r>
            <a:r>
              <a:rPr lang="en-US" altLang="zh-CN" sz="2000" b="1" dirty="0" smtClean="0">
                <a:solidFill>
                  <a:srgbClr val="002060"/>
                </a:solidFill>
              </a:rPr>
              <a:t>APP</a:t>
            </a:r>
            <a:r>
              <a:rPr lang="zh-CN" altLang="en-US" sz="2000" b="1" dirty="0" smtClean="0">
                <a:solidFill>
                  <a:srgbClr val="002060"/>
                </a:solidFill>
              </a:rPr>
              <a:t>（</a:t>
            </a:r>
            <a:r>
              <a:rPr lang="zh-CN" altLang="en-US" sz="2000" b="1" u="sng" dirty="0" smtClean="0">
                <a:solidFill>
                  <a:srgbClr val="FF0000"/>
                </a:solidFill>
              </a:rPr>
              <a:t>仅安卓系统</a:t>
            </a:r>
            <a:r>
              <a:rPr lang="zh-CN" altLang="en-US" sz="2000" b="1" dirty="0" smtClean="0">
                <a:solidFill>
                  <a:srgbClr val="002060"/>
                </a:solidFill>
              </a:rPr>
              <a:t>），压缩包及解压后如下图，</a:t>
            </a:r>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r>
              <a:rPr lang="zh-CN" altLang="en-US" b="1" dirty="0" smtClean="0"/>
              <a:t>慢</a:t>
            </a:r>
            <a:r>
              <a:rPr lang="zh-CN" altLang="en-US" b="1" dirty="0"/>
              <a:t>扫描电视</a:t>
            </a:r>
            <a:r>
              <a:rPr lang="zh-CN" altLang="en-US" dirty="0"/>
              <a:t>（</a:t>
            </a:r>
            <a:r>
              <a:rPr lang="en-US" altLang="zh-CN" b="1" dirty="0"/>
              <a:t>Slow-scan </a:t>
            </a:r>
            <a:r>
              <a:rPr lang="zh-CN" altLang="en-US" dirty="0" smtClean="0"/>
              <a:t>）</a:t>
            </a:r>
            <a:endParaRPr lang="zh-CN" altLang="en-US" sz="2800" b="1" dirty="0">
              <a:solidFill>
                <a:srgbClr val="002060"/>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232" y="1993113"/>
            <a:ext cx="1994879" cy="238757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550" y="1993113"/>
            <a:ext cx="1867828" cy="23875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93114"/>
            <a:ext cx="1922196" cy="2387571"/>
          </a:xfrm>
          <a:prstGeom prst="rect">
            <a:avLst/>
          </a:prstGeom>
        </p:spPr>
      </p:pic>
      <p:sp>
        <p:nvSpPr>
          <p:cNvPr id="6" name="矩形 5"/>
          <p:cNvSpPr/>
          <p:nvPr/>
        </p:nvSpPr>
        <p:spPr>
          <a:xfrm>
            <a:off x="6351232" y="4525539"/>
            <a:ext cx="1878907"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2060"/>
                </a:solidFill>
              </a:rPr>
              <a:t>Robot36</a:t>
            </a:r>
            <a:r>
              <a:rPr lang="zh-CN" altLang="en-US" b="1" dirty="0" smtClean="0">
                <a:solidFill>
                  <a:srgbClr val="002060"/>
                </a:solidFill>
              </a:rPr>
              <a:t>（接收）</a:t>
            </a:r>
            <a:endParaRPr lang="zh-CN" altLang="en-US" b="1" dirty="0">
              <a:solidFill>
                <a:srgbClr val="002060"/>
              </a:solidFill>
            </a:endParaRPr>
          </a:p>
        </p:txBody>
      </p:sp>
      <p:sp>
        <p:nvSpPr>
          <p:cNvPr id="7" name="矩形 6"/>
          <p:cNvSpPr/>
          <p:nvPr/>
        </p:nvSpPr>
        <p:spPr>
          <a:xfrm>
            <a:off x="3361550" y="4514442"/>
            <a:ext cx="2041214"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smtClean="0">
                <a:solidFill>
                  <a:srgbClr val="002060"/>
                </a:solidFill>
              </a:rPr>
              <a:t>DroidSSTV</a:t>
            </a:r>
            <a:r>
              <a:rPr lang="zh-CN" altLang="en-US" b="1" dirty="0" smtClean="0">
                <a:solidFill>
                  <a:srgbClr val="002060"/>
                </a:solidFill>
              </a:rPr>
              <a:t>（发送）</a:t>
            </a:r>
            <a:endParaRPr lang="zh-CN" altLang="en-US" b="1" dirty="0">
              <a:solidFill>
                <a:srgbClr val="002060"/>
              </a:solidFill>
            </a:endParaRPr>
          </a:p>
        </p:txBody>
      </p:sp>
      <p:sp>
        <p:nvSpPr>
          <p:cNvPr id="8" name="矩形 7"/>
          <p:cNvSpPr/>
          <p:nvPr/>
        </p:nvSpPr>
        <p:spPr>
          <a:xfrm>
            <a:off x="127000" y="152400"/>
            <a:ext cx="812800" cy="66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1</a:t>
            </a:r>
            <a:endParaRPr lang="zh-CN" altLang="en-US" sz="2400" b="1" dirty="0">
              <a:solidFill>
                <a:srgbClr val="002060"/>
              </a:solidFill>
            </a:endParaRPr>
          </a:p>
        </p:txBody>
      </p:sp>
    </p:spTree>
    <p:extLst>
      <p:ext uri="{BB962C8B-B14F-4D97-AF65-F5344CB8AC3E}">
        <p14:creationId xmlns:p14="http://schemas.microsoft.com/office/powerpoint/2010/main" val="396563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1104900"/>
            <a:ext cx="9055100" cy="455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b="1" dirty="0" smtClean="0">
              <a:solidFill>
                <a:srgbClr val="002060"/>
              </a:solidFill>
            </a:endParaRPr>
          </a:p>
          <a:p>
            <a:r>
              <a:rPr lang="zh-CN" altLang="en-US" sz="2000" b="1" dirty="0" smtClean="0">
                <a:solidFill>
                  <a:srgbClr val="002060"/>
                </a:solidFill>
              </a:rPr>
              <a:t>安装后图标</a:t>
            </a:r>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endParaRPr lang="en-US" altLang="zh-CN" sz="2000" b="1" dirty="0" smtClean="0">
              <a:solidFill>
                <a:srgbClr val="002060"/>
              </a:solidFill>
            </a:endParaRPr>
          </a:p>
          <a:p>
            <a:endParaRPr lang="en-US" altLang="zh-CN" sz="2000" b="1" dirty="0">
              <a:solidFill>
                <a:srgbClr val="002060"/>
              </a:solidFill>
            </a:endParaRPr>
          </a:p>
          <a:p>
            <a:endParaRPr lang="en-US" altLang="zh-CN" sz="2000" b="1" dirty="0" smtClean="0">
              <a:solidFill>
                <a:srgbClr val="002060"/>
              </a:solidFill>
            </a:endParaRPr>
          </a:p>
          <a:p>
            <a:r>
              <a:rPr lang="zh-CN" altLang="en-US" b="1" dirty="0" smtClean="0"/>
              <a:t>慢</a:t>
            </a:r>
            <a:r>
              <a:rPr lang="zh-CN" altLang="en-US" b="1" dirty="0"/>
              <a:t>扫描电视</a:t>
            </a:r>
            <a:r>
              <a:rPr lang="zh-CN" altLang="en-US" dirty="0"/>
              <a:t>（</a:t>
            </a:r>
            <a:r>
              <a:rPr lang="en-US" altLang="zh-CN" b="1" dirty="0"/>
              <a:t>Slow-scan </a:t>
            </a:r>
            <a:r>
              <a:rPr lang="en-US" altLang="zh-CN" b="1" dirty="0" err="1" smtClean="0"/>
              <a:t>tel</a:t>
            </a:r>
            <a:r>
              <a:rPr lang="zh-CN" altLang="en-US" dirty="0" smtClean="0"/>
              <a:t>）</a:t>
            </a:r>
            <a:endParaRPr lang="zh-CN" altLang="en-US" sz="2800" b="1" dirty="0">
              <a:solidFill>
                <a:srgbClr val="00206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558" y="2592192"/>
            <a:ext cx="6325483" cy="2791215"/>
          </a:xfrm>
          <a:prstGeom prst="rect">
            <a:avLst/>
          </a:prstGeom>
        </p:spPr>
      </p:pic>
      <p:sp>
        <p:nvSpPr>
          <p:cNvPr id="5" name="矩形 4"/>
          <p:cNvSpPr/>
          <p:nvPr/>
        </p:nvSpPr>
        <p:spPr>
          <a:xfrm>
            <a:off x="127000" y="152400"/>
            <a:ext cx="838200"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2</a:t>
            </a:r>
            <a:endParaRPr lang="zh-CN" altLang="en-US" sz="2400" b="1" dirty="0">
              <a:solidFill>
                <a:srgbClr val="002060"/>
              </a:solidFill>
            </a:endParaRPr>
          </a:p>
        </p:txBody>
      </p:sp>
    </p:spTree>
    <p:extLst>
      <p:ext uri="{BB962C8B-B14F-4D97-AF65-F5344CB8AC3E}">
        <p14:creationId xmlns:p14="http://schemas.microsoft.com/office/powerpoint/2010/main" val="2910514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000" y="152400"/>
            <a:ext cx="660400" cy="469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002060"/>
                </a:solidFill>
              </a:rPr>
              <a:t>C</a:t>
            </a:r>
            <a:r>
              <a:rPr lang="en-US" altLang="zh-CN" sz="2400" b="1" dirty="0" smtClean="0">
                <a:solidFill>
                  <a:srgbClr val="002060"/>
                </a:solidFill>
              </a:rPr>
              <a:t>3</a:t>
            </a:r>
            <a:endParaRPr lang="zh-CN" altLang="en-US" sz="2400" b="1" dirty="0">
              <a:solidFill>
                <a:srgbClr val="002060"/>
              </a:solidFill>
            </a:endParaRPr>
          </a:p>
        </p:txBody>
      </p:sp>
      <p:sp>
        <p:nvSpPr>
          <p:cNvPr id="4" name="矩形 3"/>
          <p:cNvSpPr/>
          <p:nvPr/>
        </p:nvSpPr>
        <p:spPr>
          <a:xfrm>
            <a:off x="317500" y="2057400"/>
            <a:ext cx="3009900" cy="1409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err="1" smtClean="0">
                <a:solidFill>
                  <a:srgbClr val="002060"/>
                </a:solidFill>
              </a:rPr>
              <a:t>DriodSSTV</a:t>
            </a:r>
            <a:r>
              <a:rPr lang="zh-CN" altLang="en-US" sz="3600" dirty="0" smtClean="0">
                <a:solidFill>
                  <a:srgbClr val="002060"/>
                </a:solidFill>
              </a:rPr>
              <a:t>安装完成界面（发送</a:t>
            </a:r>
            <a:r>
              <a:rPr lang="en-US" altLang="zh-CN" sz="3600" dirty="0" smtClean="0">
                <a:solidFill>
                  <a:srgbClr val="002060"/>
                </a:solidFill>
              </a:rPr>
              <a:t>)</a:t>
            </a:r>
            <a:endParaRPr lang="zh-CN" altLang="en-US" sz="3600" dirty="0">
              <a:solidFill>
                <a:srgbClr val="002060"/>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400" y="0"/>
            <a:ext cx="3429000" cy="6858000"/>
          </a:xfrm>
          <a:prstGeom prst="rect">
            <a:avLst/>
          </a:prstGeom>
        </p:spPr>
      </p:pic>
      <p:sp>
        <p:nvSpPr>
          <p:cNvPr id="8" name="椭圆 7"/>
          <p:cNvSpPr/>
          <p:nvPr/>
        </p:nvSpPr>
        <p:spPr>
          <a:xfrm>
            <a:off x="6096000" y="6375400"/>
            <a:ext cx="482600" cy="48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40600" y="4533900"/>
            <a:ext cx="1752600"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rPr>
              <a:t>点击此处做一些简单的设置</a:t>
            </a:r>
            <a:endParaRPr lang="zh-CN" altLang="en-US" b="1" dirty="0">
              <a:solidFill>
                <a:srgbClr val="002060"/>
              </a:solidFill>
            </a:endParaRPr>
          </a:p>
        </p:txBody>
      </p:sp>
      <p:cxnSp>
        <p:nvCxnSpPr>
          <p:cNvPr id="11" name="直接箭头连接符 10"/>
          <p:cNvCxnSpPr/>
          <p:nvPr/>
        </p:nvCxnSpPr>
        <p:spPr>
          <a:xfrm flipH="1">
            <a:off x="6667500" y="5562600"/>
            <a:ext cx="91440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09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335" y="170190"/>
            <a:ext cx="802865"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smtClean="0">
                <a:solidFill>
                  <a:srgbClr val="002060"/>
                </a:solidFill>
              </a:rPr>
              <a:t>4</a:t>
            </a:r>
            <a:endParaRPr lang="zh-CN" altLang="en-US" b="1" dirty="0">
              <a:solidFill>
                <a:srgbClr val="002060"/>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00" y="266700"/>
            <a:ext cx="3429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065" y="266700"/>
            <a:ext cx="3429000" cy="6858000"/>
          </a:xfrm>
          <a:prstGeom prst="rect">
            <a:avLst/>
          </a:prstGeom>
        </p:spPr>
      </p:pic>
      <p:sp>
        <p:nvSpPr>
          <p:cNvPr id="5" name="矩形 4"/>
          <p:cNvSpPr/>
          <p:nvPr/>
        </p:nvSpPr>
        <p:spPr>
          <a:xfrm>
            <a:off x="965200" y="4533900"/>
            <a:ext cx="34290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295900" y="816521"/>
            <a:ext cx="1828800" cy="682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V="1">
            <a:off x="4394200" y="1638300"/>
            <a:ext cx="1041400" cy="2895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130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 y="170190"/>
            <a:ext cx="3429000" cy="6858000"/>
          </a:xfrm>
          <a:prstGeom prst="rect">
            <a:avLst/>
          </a:prstGeom>
        </p:spPr>
      </p:pic>
      <p:sp>
        <p:nvSpPr>
          <p:cNvPr id="3" name="矩形 2"/>
          <p:cNvSpPr/>
          <p:nvPr/>
        </p:nvSpPr>
        <p:spPr>
          <a:xfrm>
            <a:off x="2819400" y="660400"/>
            <a:ext cx="1727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2335" y="170190"/>
            <a:ext cx="802865" cy="646331"/>
          </a:xfrm>
          <a:prstGeom prst="rect">
            <a:avLst/>
          </a:prstGeom>
        </p:spPr>
        <p:txBody>
          <a:bodyPr wrap="square">
            <a:spAutoFit/>
          </a:bodyPr>
          <a:lstStyle/>
          <a:p>
            <a:pPr algn="ctr"/>
            <a:r>
              <a:rPr lang="en-US" altLang="zh-CN" sz="3600" b="1" dirty="0" smtClean="0">
                <a:solidFill>
                  <a:srgbClr val="002060"/>
                </a:solidFill>
              </a:rPr>
              <a:t>C</a:t>
            </a:r>
            <a:r>
              <a:rPr lang="en-US" altLang="zh-CN" b="1" dirty="0">
                <a:solidFill>
                  <a:srgbClr val="002060"/>
                </a:solidFill>
              </a:rPr>
              <a:t>5</a:t>
            </a:r>
            <a:endParaRPr lang="zh-CN" altLang="en-US" b="1" dirty="0">
              <a:solidFill>
                <a:srgbClr val="002060"/>
              </a:solidFill>
            </a:endParaRPr>
          </a:p>
        </p:txBody>
      </p:sp>
      <p:sp>
        <p:nvSpPr>
          <p:cNvPr id="5" name="矩形 4"/>
          <p:cNvSpPr/>
          <p:nvPr/>
        </p:nvSpPr>
        <p:spPr>
          <a:xfrm>
            <a:off x="5181600" y="518755"/>
            <a:ext cx="3949700" cy="111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选择模式并告知接收者以便正确解析图片</a:t>
            </a:r>
            <a:endParaRPr lang="zh-CN" altLang="en-US" sz="2400" b="1" dirty="0">
              <a:solidFill>
                <a:srgbClr val="002060"/>
              </a:solidFill>
            </a:endParaRPr>
          </a:p>
        </p:txBody>
      </p:sp>
      <p:cxnSp>
        <p:nvCxnSpPr>
          <p:cNvPr id="7" name="直接箭头连接符 6"/>
          <p:cNvCxnSpPr/>
          <p:nvPr/>
        </p:nvCxnSpPr>
        <p:spPr>
          <a:xfrm flipH="1">
            <a:off x="4546600" y="901700"/>
            <a:ext cx="7239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65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475</TotalTime>
  <Words>1416</Words>
  <Application>Microsoft Office PowerPoint</Application>
  <PresentationFormat>宽屏</PresentationFormat>
  <Paragraphs>203</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等线</vt:lpstr>
      <vt:lpstr>方正姚体</vt:lpstr>
      <vt:lpstr>华文新魏</vt:lpstr>
      <vt:lpstr>Arial</vt:lpstr>
      <vt:lpstr>Trebuchet MS</vt:lpstr>
      <vt:lpstr>Verdana</vt:lpstr>
      <vt:lpstr>Wingdings 3</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韦伟</cp:lastModifiedBy>
  <cp:revision>56</cp:revision>
  <dcterms:created xsi:type="dcterms:W3CDTF">2020-05-15T02:27:01Z</dcterms:created>
  <dcterms:modified xsi:type="dcterms:W3CDTF">2020-05-18T16:43:22Z</dcterms:modified>
</cp:coreProperties>
</file>